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6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ms-office.chartcolorstyle+xml" PartName="/ppt/charts/colors8.xml"/>
  <Override ContentType="application/vnd.ms-office.chartcolorstyle+xml" PartName="/ppt/charts/colors11.xml"/>
  <Override ContentType="application/vnd.ms-office.chartcolorstyle+xml" PartName="/ppt/charts/colors7.xml"/>
  <Override ContentType="application/vnd.ms-office.chartcolorstyle+xml" PartName="/ppt/charts/colors10.xml"/>
  <Override ContentType="application/vnd.ms-office.chartcolorstyle+xml" PartName="/ppt/charts/colors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8.xml"/>
  <Override ContentType="application/vnd.openxmlformats-officedocument.drawingml.chart+xml" PartName="/ppt/charts/chart9.xml"/>
  <Override ContentType="application/vnd.openxmlformats-officedocument.drawingml.chart+xml" PartName="/ppt/charts/chart2.xml"/>
  <Override ContentType="application/vnd.openxmlformats-officedocument.drawingml.chart+xml" PartName="/ppt/charts/chart7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1.xml"/>
  <Override ContentType="application/vnd.openxmlformats-officedocument.drawingml.chart+xml" PartName="/ppt/charts/chart1.xml"/>
  <Override ContentType="application/vnd.openxmlformats-officedocument.drawingml.chart+xml" PartName="/ppt/charts/chart10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drawingml.chartshapes+xml" PartName="/ppt/drawings/drawing2.xml"/>
  <Override ContentType="application/vnd.openxmlformats-officedocument.drawingml.chartshapes+xml" PartName="/ppt/drawings/drawing1.xml"/>
  <Override ContentType="application/vnd.ms-office.chartstyle+xml" PartName="/ppt/charts/style9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10.xml"/>
  <Override ContentType="application/vnd.ms-office.chartstyle+xml" PartName="/ppt/charts/style5.xml"/>
  <Override ContentType="application/vnd.ms-office.chartstyle+xml" PartName="/ppt/charts/style7.xml"/>
  <Override ContentType="application/vnd.ms-office.chartstyle+xml" PartName="/ppt/charts/style8.xml"/>
  <Override ContentType="application/vnd.ms-office.chartstyle+xml" PartName="/ppt/charts/style1.xml"/>
  <Override ContentType="application/vnd.ms-office.chartstyle+xml" PartName="/ppt/charts/style6.xml"/>
  <Override ContentType="application/vnd.ms-office.chartstyle+xml" PartName="/ppt/charts/style1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12192000"/>
  <p:notesSz cx="6858000" cy="9144000"/>
  <p:embeddedFontLst>
    <p:embeddedFont>
      <p:font typeface="Play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gxElk3bfr+Xip2NCYIEI644sUX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BE5DFB-CE0F-4703-9873-2B3FC5F3FD46}">
  <a:tblStyle styleId="{84BE5DFB-CE0F-4703-9873-2B3FC5F3FD46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12FA6B70-1F36-45E6-A5D6-770D47C52C81}" styleName="Table_1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Play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Play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23001533\Downloads\Figures%20V6.xlsx" TargetMode="External"/></Relationships>
</file>

<file path=ppt/charts/_rels/chart10.xml.rels><?xml version="1.0" encoding="UTF-8" standalone="yes"?>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/C:\Users\userc\OneDrive\Desktop\CFA%20Challenge\Skycity%20Valuation%20Model%20-%2019.09.2024.xlsx" TargetMode="External"/></Relationships>
</file>

<file path=ppt/charts/_rels/chart11.xml.rels><?xml version="1.0" encoding="UTF-8" standalone="yes"?>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/C:\Users\newus\Desktop\FY24%20REVNEUE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1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C:\Users\23001533\Downloads\Figures%20V3%20.xlsx" TargetMode="External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C:\Users\23001533\Downloads\Figures%20V3%20.xlsx" TargetMode="Externa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C:\Users\23001533\Downloads\Figures%20V3%20.xlsx" TargetMode="External"/></Relationships>
</file>

<file path=ppt/charts/_rels/chart6.xml.rels><?xml version="1.0" encoding="UTF-8" standalone="yes"?>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C:\Users\23001533\Downloads\Figures%20V3%20.xlsx" TargetMode="External"/></Relationships>
</file>

<file path=ppt/charts/_rels/chart7.xml.rels><?xml version="1.0" encoding="UTF-8" standalone="yes"?>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C:\Users\23001533\Downloads\Figures%20V6.xlsx" TargetMode="External"/></Relationships>
</file>

<file path=ppt/charts/_rels/chart8.xml.rels><?xml version="1.0" encoding="UTF-8" standalone="yes"?>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C:\Users\23001533\Downloads\Figures%20V6.xlsx" TargetMode="External"/></Relationships>
</file>

<file path=ppt/charts/_rels/chart9.xml.rels><?xml version="1.0" encoding="UTF-8" standalone="yes"?>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C:\Users\23001533\Downloads\Figures%20V6.xlsx" TargetMode="Externa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3862915096760254"/>
          <c:y val="0"/>
          <c:w val="0.59644994502050708"/>
          <c:h val="0.83266837017646034"/>
        </c:manualLayout>
      </c:layout>
      <c:pie3DChart>
        <c:varyColors val="1"/>
        <c:ser>
          <c:idx val="0"/>
          <c:order val="0"/>
          <c:tx>
            <c:strRef>
              <c:f>'General Figures'!$N$2:$N$3</c:f>
              <c:strCache>
                <c:ptCount val="2"/>
                <c:pt idx="0">
                  <c:v>Figure 4: Revenue ($M)</c:v>
                </c:pt>
                <c:pt idx="1">
                  <c:v>24A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B7A-45B6-8CBE-8A278C02969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B7A-45B6-8CBE-8A278C029697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B7A-45B6-8CBE-8A278C02969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B7A-45B6-8CBE-8A278C029697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3B7A-45B6-8CBE-8A278C029697}"/>
              </c:ext>
            </c:extLst>
          </c:dPt>
          <c:dLbls>
            <c:dLbl>
              <c:idx val="0"/>
              <c:layout>
                <c:manualLayout>
                  <c:x val="-2.3345094197429139E-2"/>
                  <c:y val="-3.345983587804957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7A-45B6-8CBE-8A278C029697}"/>
                </c:ext>
              </c:extLst>
            </c:dLbl>
            <c:dLbl>
              <c:idx val="1"/>
              <c:layout>
                <c:manualLayout>
                  <c:x val="-1.1382225392280268E-2"/>
                  <c:y val="-1.439931584937841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7A-45B6-8CBE-8A278C029697}"/>
                </c:ext>
              </c:extLst>
            </c:dLbl>
            <c:dLbl>
              <c:idx val="2"/>
              <c:layout>
                <c:manualLayout>
                  <c:x val="-3.9722467440435035E-3"/>
                  <c:y val="4.550667051612372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7A-45B6-8CBE-8A278C029697}"/>
                </c:ext>
              </c:extLst>
            </c:dLbl>
            <c:dLbl>
              <c:idx val="3"/>
              <c:layout>
                <c:manualLayout>
                  <c:x val="-8.7207220505534561E-2"/>
                  <c:y val="3.048260157864270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7A-45B6-8CBE-8A278C029697}"/>
                </c:ext>
              </c:extLst>
            </c:dLbl>
            <c:dLbl>
              <c:idx val="4"/>
              <c:layout>
                <c:manualLayout>
                  <c:x val="5.7891217684261941E-2"/>
                  <c:y val="8.485948993606589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B7A-45B6-8CBE-8A278C0296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'General Figures'!$M$4:$M$8</c:f>
              <c:strCache>
                <c:ptCount val="5"/>
                <c:pt idx="0">
                  <c:v>Skycity Auckland</c:v>
                </c:pt>
                <c:pt idx="1">
                  <c:v>Other NZ operations</c:v>
                </c:pt>
                <c:pt idx="2">
                  <c:v>Skycity Adelaide</c:v>
                </c:pt>
                <c:pt idx="3">
                  <c:v>Online</c:v>
                </c:pt>
                <c:pt idx="4">
                  <c:v>Other </c:v>
                </c:pt>
              </c:strCache>
            </c:strRef>
          </c:cat>
          <c:val>
            <c:numRef>
              <c:f>'General Figures'!$N$4:$N$8</c:f>
              <c:numCache>
                <c:formatCode>_-"$"* #,##0_-;\-"$"* #,##0_-;_-"$"* "-"??_-;_-@_-</c:formatCode>
                <c:ptCount val="5"/>
                <c:pt idx="0">
                  <c:v>549.29999999999995</c:v>
                </c:pt>
                <c:pt idx="1">
                  <c:v>77</c:v>
                </c:pt>
                <c:pt idx="2">
                  <c:v>241.6</c:v>
                </c:pt>
                <c:pt idx="3">
                  <c:v>15.4</c:v>
                </c:pt>
                <c:pt idx="4">
                  <c:v>53.6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B7A-45B6-8CBE-8A278C029697}"/>
            </c:ext>
          </c:extLst>
        </c:ser>
        <c:ser>
          <c:idx val="1"/>
          <c:order val="1"/>
          <c:tx>
            <c:strRef>
              <c:f>'General Figures'!$O$2:$O$3</c:f>
              <c:strCache>
                <c:ptCount val="2"/>
                <c:pt idx="0">
                  <c:v>Figure 4: Revenue ($M)</c:v>
                </c:pt>
                <c:pt idx="1">
                  <c:v>25E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C-3B7A-45B6-8CBE-8A278C02969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3B7A-45B6-8CBE-8A278C029697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3B7A-45B6-8CBE-8A278C02969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2-3B7A-45B6-8CBE-8A278C029697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4-3B7A-45B6-8CBE-8A278C0296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'General Figures'!$M$4:$M$8</c:f>
              <c:strCache>
                <c:ptCount val="5"/>
                <c:pt idx="0">
                  <c:v>Skycity Auckland</c:v>
                </c:pt>
                <c:pt idx="1">
                  <c:v>Other NZ operations</c:v>
                </c:pt>
                <c:pt idx="2">
                  <c:v>Skycity Adelaide</c:v>
                </c:pt>
                <c:pt idx="3">
                  <c:v>Online</c:v>
                </c:pt>
                <c:pt idx="4">
                  <c:v>Other </c:v>
                </c:pt>
              </c:strCache>
            </c:strRef>
          </c:cat>
          <c:val>
            <c:numRef>
              <c:f>'General Figures'!$O$4:$O$8</c:f>
              <c:numCache>
                <c:formatCode>_-"$"* #,##0_-;\-"$"* #,##0_-;_-"$"* "-"??_-;_-@_-</c:formatCode>
                <c:ptCount val="5"/>
                <c:pt idx="0">
                  <c:v>544.20000000000005</c:v>
                </c:pt>
                <c:pt idx="1">
                  <c:v>84.2</c:v>
                </c:pt>
                <c:pt idx="2">
                  <c:v>217.9</c:v>
                </c:pt>
                <c:pt idx="3">
                  <c:v>19.600000000000001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3B7A-45B6-8CBE-8A278C02969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404299644291043"/>
          <c:y val="0.58129856588092321"/>
          <c:w val="0.79923691808084374"/>
          <c:h val="0.360278620086867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Cash Flow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'&gt;&gt; Valuation'!$N$47</c:f>
              <c:strCache>
                <c:ptCount val="1"/>
                <c:pt idx="0">
                  <c:v>Capex</c:v>
                </c:pt>
              </c:strCache>
            </c:strRef>
          </c:tx>
          <c:spPr>
            <a:ln w="31750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/>
            </c:spPr>
          </c:marker>
          <c:cat>
            <c:strRef>
              <c:f>'&gt;&gt; Valuation'!$O$46:$P$46</c:f>
              <c:strCache>
                <c:ptCount val="2"/>
                <c:pt idx="0">
                  <c:v>FY24</c:v>
                </c:pt>
                <c:pt idx="1">
                  <c:v>FY25</c:v>
                </c:pt>
              </c:strCache>
            </c:strRef>
          </c:cat>
          <c:val>
            <c:numRef>
              <c:f>'&gt;&gt; Valuation'!$O$47:$P$47</c:f>
              <c:numCache>
                <c:formatCode>0.0;\(0.0\)</c:formatCode>
                <c:ptCount val="2"/>
                <c:pt idx="0">
                  <c:v>-303.68900000000002</c:v>
                </c:pt>
                <c:pt idx="1">
                  <c:v>-156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03-41D0-991C-72547A56572A}"/>
            </c:ext>
          </c:extLst>
        </c:ser>
        <c:ser>
          <c:idx val="1"/>
          <c:order val="1"/>
          <c:tx>
            <c:strRef>
              <c:f>'&gt;&gt; Valuation'!$N$48</c:f>
              <c:strCache>
                <c:ptCount val="1"/>
                <c:pt idx="0">
                  <c:v>Unlevered Cash Flows</c:v>
                </c:pt>
              </c:strCache>
            </c:strRef>
          </c:tx>
          <c:spPr>
            <a:ln w="31750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/>
            </c:spPr>
          </c:marker>
          <c:cat>
            <c:strRef>
              <c:f>'&gt;&gt; Valuation'!$O$46:$P$46</c:f>
              <c:strCache>
                <c:ptCount val="2"/>
                <c:pt idx="0">
                  <c:v>FY24</c:v>
                </c:pt>
                <c:pt idx="1">
                  <c:v>FY25</c:v>
                </c:pt>
              </c:strCache>
            </c:strRef>
          </c:cat>
          <c:val>
            <c:numRef>
              <c:f>'&gt;&gt; Valuation'!$O$48:$P$48</c:f>
              <c:numCache>
                <c:formatCode>0.0;\(0.0\)</c:formatCode>
                <c:ptCount val="2"/>
                <c:pt idx="0">
                  <c:v>-106.58463044327695</c:v>
                </c:pt>
                <c:pt idx="1">
                  <c:v>86.674793116433534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03-41D0-991C-72547A5657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7654416"/>
        <c:axId val="2057628016"/>
      </c:lineChart>
      <c:catAx>
        <c:axId val="2057654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7628016"/>
        <c:crosses val="autoZero"/>
        <c:auto val="1"/>
        <c:lblAlgn val="ctr"/>
        <c:lblOffset val="100"/>
        <c:noMultiLvlLbl val="0"/>
      </c:catAx>
      <c:valAx>
        <c:axId val="205762801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;\(0.0\)" sourceLinked="1"/>
        <c:majorTickMark val="none"/>
        <c:minorTickMark val="none"/>
        <c:tickLblPos val="nextTo"/>
        <c:crossAx val="20576544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FY24 REVENUE</a:t>
            </a:r>
          </a:p>
        </c:rich>
      </c:tx>
      <c:layout>
        <c:manualLayout>
          <c:xMode val="edge"/>
          <c:yMode val="edge"/>
          <c:x val="0.31384011373578297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F127-42CA-8CDC-386904358FC0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F127-42CA-8CDC-386904358FC0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F127-42CA-8CDC-386904358FC0}"/>
              </c:ext>
            </c:extLst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7-F127-42CA-8CDC-386904358FC0}"/>
              </c:ext>
            </c:extLst>
          </c:dPt>
          <c:dLbls>
            <c:dLbl>
              <c:idx val="0"/>
              <c:layout>
                <c:manualLayout>
                  <c:x val="8.3333333333332309E-3"/>
                  <c:y val="1.3888888888888888E-2"/>
                </c:manualLayout>
              </c:layout>
              <c:tx>
                <c:rich>
                  <a:bodyPr/>
                  <a:lstStyle/>
                  <a:p>
                    <a:fld id="{77B6C2CB-19C4-4A09-BD05-7404F9B8D97D}" type="CATEGORYNAME">
                      <a:rPr lang="en-US" sz="1000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203B9F43-22D3-4F9C-B9ED-AD9007641E6F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127-42CA-8CDC-386904358FC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4A07496-64CC-4CF0-8DD3-425FC0BC1D1E}" type="CATEGORYNAME">
                      <a:rPr lang="en-US" sz="1000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30D7AAC7-1B92-45C7-8436-CD91BA554FA4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127-42CA-8CDC-386904358FC0}"/>
                </c:ext>
              </c:extLst>
            </c:dLbl>
            <c:dLbl>
              <c:idx val="2"/>
              <c:layout>
                <c:manualLayout>
                  <c:x val="-6.1111111111111123E-2"/>
                  <c:y val="0.125"/>
                </c:manualLayout>
              </c:layout>
              <c:tx>
                <c:rich>
                  <a:bodyPr/>
                  <a:lstStyle/>
                  <a:p>
                    <a:fld id="{1EF217F1-3847-4BEE-9A94-2BEDE29D6AB7}" type="CATEGORYNAME">
                      <a:rPr lang="en-US" sz="1000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9C2E3DF0-1352-4987-BA18-C5E5ECCEA3FB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127-42CA-8CDC-386904358FC0}"/>
                </c:ext>
              </c:extLst>
            </c:dLbl>
            <c:dLbl>
              <c:idx val="3"/>
              <c:layout>
                <c:manualLayout>
                  <c:x val="4.0961279529596453E-2"/>
                  <c:y val="5.3400369402583824E-2"/>
                </c:manualLayout>
              </c:layout>
              <c:tx>
                <c:rich>
                  <a:bodyPr/>
                  <a:lstStyle/>
                  <a:p>
                    <a:fld id="{6C541966-DFB5-4139-A1E3-6EA2B6BF4B12}" type="CATEGORYNAME">
                      <a:rPr lang="en-US" sz="1000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E5346554-F967-43F7-BDBC-D4A5B84C5486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127-42CA-8CDC-386904358F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Sheet1!$B$3:$B$6</c:f>
              <c:strCache>
                <c:ptCount val="4"/>
                <c:pt idx="0">
                  <c:v>Gaming (land-based)</c:v>
                </c:pt>
                <c:pt idx="1">
                  <c:v>Other</c:v>
                </c:pt>
                <c:pt idx="2">
                  <c:v>Hotels and Conventions</c:v>
                </c:pt>
                <c:pt idx="3">
                  <c:v>Gaming (online)</c:v>
                </c:pt>
              </c:strCache>
            </c:strRef>
          </c:cat>
          <c:val>
            <c:numRef>
              <c:f>Sheet1!$C$3:$C$6</c:f>
              <c:numCache>
                <c:formatCode>General</c:formatCode>
                <c:ptCount val="4"/>
                <c:pt idx="0">
                  <c:v>13</c:v>
                </c:pt>
                <c:pt idx="1">
                  <c:v>10</c:v>
                </c:pt>
                <c:pt idx="2">
                  <c:v>7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27-42CA-8CDC-386904358FC0}"/>
            </c:ext>
          </c:extLst>
        </c:ser>
        <c:ser>
          <c:idx val="1"/>
          <c:order val="1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A-F127-42CA-8CDC-386904358F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Sheet1!$B$3:$B$6</c:f>
              <c:strCache>
                <c:ptCount val="4"/>
                <c:pt idx="0">
                  <c:v>Gaming (land-based)</c:v>
                </c:pt>
                <c:pt idx="1">
                  <c:v>Other</c:v>
                </c:pt>
                <c:pt idx="2">
                  <c:v>Hotels and Conventions</c:v>
                </c:pt>
                <c:pt idx="3">
                  <c:v>Gaming (online)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127-42CA-8CDC-386904358FC0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alpha val="58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Total EBITDA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EBITDA</c:v>
                </c:pt>
              </c:strCache>
            </c:strRef>
          </c:tx>
          <c:spPr>
            <a:ln w="28575" cap="rnd">
              <a:solidFill>
                <a:srgbClr val="A3D1FF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8.0569937143950388E-2"/>
                  <c:y val="-9.19990302674395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C15-49A5-9DDC-4170337F858D}"/>
                </c:ext>
              </c:extLst>
            </c:dLbl>
            <c:dLbl>
              <c:idx val="1"/>
              <c:layout>
                <c:manualLayout>
                  <c:x val="-6.0427452857962777E-2"/>
                  <c:y val="5.5199418160463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15-49A5-9DDC-4170337F858D}"/>
                </c:ext>
              </c:extLst>
            </c:dLbl>
            <c:dLbl>
              <c:idx val="2"/>
              <c:layout>
                <c:manualLayout>
                  <c:x val="-6.7980884465208211E-2"/>
                  <c:y val="-3.06663434224798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15-49A5-9DDC-4170337F85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 2024</c:v>
                </c:pt>
                <c:pt idx="1">
                  <c:v>FY 2025</c:v>
                </c:pt>
                <c:pt idx="2">
                  <c:v>FY 2026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277.8</c:v>
                </c:pt>
                <c:pt idx="1">
                  <c:v>249.8</c:v>
                </c:pt>
                <c:pt idx="2">
                  <c:v>262.5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23-4BE7-94DA-8CF6AAA62E5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46746624"/>
        <c:axId val="346747104"/>
      </c:lineChart>
      <c:catAx>
        <c:axId val="34674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747104"/>
        <c:crosses val="autoZero"/>
        <c:auto val="1"/>
        <c:lblAlgn val="ctr"/>
        <c:lblOffset val="100"/>
        <c:noMultiLvlLbl val="0"/>
      </c:catAx>
      <c:valAx>
        <c:axId val="34674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74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solidFill>
            <a:schemeClr val="bg1">
              <a:alpha val="0"/>
            </a:schemeClr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969545242884355E-2"/>
          <c:y val="7.8228753193827438E-2"/>
          <c:w val="0.85823648171572708"/>
          <c:h val="0.82549444689888596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'Valuation Tables'!$N$4:$N$6</c:f>
              <c:strCache>
                <c:ptCount val="3"/>
                <c:pt idx="0">
                  <c:v>DDM</c:v>
                </c:pt>
                <c:pt idx="1">
                  <c:v>DCF</c:v>
                </c:pt>
                <c:pt idx="2">
                  <c:v> P/B </c:v>
                </c:pt>
              </c:strCache>
            </c:strRef>
          </c:cat>
          <c:val>
            <c:numRef>
              <c:f>'Valuation Tables'!$O$4:$O$6</c:f>
              <c:numCache>
                <c:formatCode>_("$"* #,##0.00_);_("$"* \(#,##0.00\);_("$"* "-"??_);_(@_)</c:formatCode>
                <c:ptCount val="3"/>
                <c:pt idx="0">
                  <c:v>1.28</c:v>
                </c:pt>
                <c:pt idx="1">
                  <c:v>1.206938010886818</c:v>
                </c:pt>
                <c:pt idx="2">
                  <c:v>1.32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B1-48C4-B167-14E063CDBB3C}"/>
            </c:ext>
          </c:extLst>
        </c:ser>
        <c:ser>
          <c:idx val="1"/>
          <c:order val="1"/>
          <c:spPr>
            <a:solidFill>
              <a:srgbClr val="E8CF90"/>
            </a:solidFill>
            <a:ln>
              <a:noFill/>
            </a:ln>
            <a:effectLst/>
          </c:spPr>
          <c:invertIfNegative val="0"/>
          <c:cat>
            <c:strRef>
              <c:f>'Valuation Tables'!$N$4:$N$6</c:f>
              <c:strCache>
                <c:ptCount val="3"/>
                <c:pt idx="0">
                  <c:v>DDM</c:v>
                </c:pt>
                <c:pt idx="1">
                  <c:v>DCF</c:v>
                </c:pt>
                <c:pt idx="2">
                  <c:v> P/B </c:v>
                </c:pt>
              </c:strCache>
            </c:strRef>
          </c:cat>
          <c:val>
            <c:numRef>
              <c:f>'Valuation Tables'!$P$4:$P$6</c:f>
              <c:numCache>
                <c:formatCode>_("$"* #,##0.00_);_("$"* \(#,##0.00\);_("$"* "-"??_);_(@_)</c:formatCode>
                <c:ptCount val="3"/>
                <c:pt idx="0">
                  <c:v>0.11999999999999988</c:v>
                </c:pt>
                <c:pt idx="1">
                  <c:v>0.19148806333850499</c:v>
                </c:pt>
                <c:pt idx="2">
                  <c:v>0.30000000000000004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B1-48C4-B167-14E063CDBB3C}"/>
            </c:ext>
          </c:extLst>
        </c:ser>
        <c:ser>
          <c:idx val="2"/>
          <c:order val="2"/>
          <c:spPr>
            <a:noFill/>
            <a:ln>
              <a:noFill/>
            </a:ln>
            <a:effectLst/>
          </c:spPr>
          <c:invertIfNegative val="0"/>
          <c:cat>
            <c:strRef>
              <c:f>'Valuation Tables'!$N$4:$N$6</c:f>
              <c:strCache>
                <c:ptCount val="3"/>
                <c:pt idx="0">
                  <c:v>DDM</c:v>
                </c:pt>
                <c:pt idx="1">
                  <c:v>DCF</c:v>
                </c:pt>
                <c:pt idx="2">
                  <c:v> P/B </c:v>
                </c:pt>
              </c:strCache>
            </c:strRef>
          </c:cat>
          <c:val>
            <c:numRef>
              <c:f>'Valuation Tables'!$Q$4:$Q$6</c:f>
              <c:numCache>
                <c:formatCode>_("$"* #,##0.00_);_("$"* \(#,##0.00\);_("$"* "-"??_);_(@_)</c:formatCode>
                <c:ptCount val="3"/>
                <c:pt idx="0">
                  <c:v>1.4</c:v>
                </c:pt>
                <c:pt idx="1">
                  <c:v>1.3984260742253229</c:v>
                </c:pt>
                <c:pt idx="2">
                  <c:v>1.62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B1-48C4-B167-14E063CDB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826927"/>
        <c:axId val="2101813487"/>
      </c:barChart>
      <c:catAx>
        <c:axId val="2101826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813487"/>
        <c:crosses val="autoZero"/>
        <c:auto val="1"/>
        <c:lblAlgn val="ctr"/>
        <c:lblOffset val="100"/>
        <c:noMultiLvlLbl val="0"/>
      </c:catAx>
      <c:valAx>
        <c:axId val="2101813487"/>
        <c:scaling>
          <c:orientation val="minMax"/>
          <c:max val="1.8"/>
          <c:min val="1"/>
        </c:scaling>
        <c:delete val="0"/>
        <c:axPos val="b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826927"/>
        <c:crosses val="autoZero"/>
        <c:crossBetween val="between"/>
        <c:majorUnit val="0.1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93697557033228"/>
          <c:y val="3.9276447429866801E-2"/>
          <c:w val="0.72371299434501768"/>
          <c:h val="0.9607235525701332"/>
        </c:manualLayout>
      </c:layout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4-47ED-ACD5-62818F6C44B3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4-47ED-ACD5-62818F6C44B3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4-47ED-ACD5-62818F6C44B3}"/>
              </c:ext>
            </c:extLst>
          </c:dPt>
          <c:dPt>
            <c:idx val="3"/>
            <c:bubble3D val="0"/>
            <c:spPr>
              <a:solidFill>
                <a:schemeClr val="bg2">
                  <a:alpha val="5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AD4-47ED-ACD5-62818F6C44B3}"/>
              </c:ext>
            </c:extLst>
          </c:dPt>
          <c:dLbls>
            <c:dLbl>
              <c:idx val="0"/>
              <c:layout>
                <c:manualLayout>
                  <c:x val="-0.21947879958751942"/>
                  <c:y val="0.20030678925866471"/>
                </c:manualLayout>
              </c:layout>
              <c:tx>
                <c:rich>
                  <a:bodyPr/>
                  <a:lstStyle/>
                  <a:p>
                    <a:fld id="{EEC40F05-D1BF-4730-B3BA-6F8B310863B6}" type="CATEGORYNAME">
                      <a:rPr lang="en-US" sz="1200">
                        <a:solidFill>
                          <a:srgbClr val="E1C171"/>
                        </a:solidFill>
                      </a:rPr>
                      <a:pPr/>
                      <a:t>[CATEGORY NAME]</a:t>
                    </a:fld>
                    <a:r>
                      <a:rPr lang="en-US" sz="1200" baseline="0" dirty="0">
                        <a:solidFill>
                          <a:srgbClr val="E1C171"/>
                        </a:solidFill>
                      </a:rPr>
                      <a:t>
</a:t>
                    </a:r>
                    <a:fld id="{C1B23462-21FA-46FA-A227-21074AD27E6F}" type="PERCENTAGE">
                      <a:rPr lang="en-US" sz="1200" baseline="0">
                        <a:solidFill>
                          <a:srgbClr val="E1C171"/>
                        </a:solidFill>
                      </a:rPr>
                      <a:pPr/>
                      <a:t>[PERCENTAGE]</a:t>
                    </a:fld>
                    <a:endParaRPr lang="en-US" sz="1200" baseline="0" dirty="0">
                      <a:solidFill>
                        <a:srgbClr val="E1C17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AD4-47ED-ACD5-62818F6C44B3}"/>
                </c:ext>
              </c:extLst>
            </c:dLbl>
            <c:dLbl>
              <c:idx val="1"/>
              <c:layout>
                <c:manualLayout>
                  <c:x val="-0.19787101065998372"/>
                  <c:y val="-0.139479745920464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48BDB04-1196-4A4F-825B-86D4B7E48C9B}" type="CATEGORYNAME">
                      <a:rPr lang="en-US" sz="1200">
                        <a:solidFill>
                          <a:srgbClr val="E1C171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sz="1200" baseline="0" dirty="0">
                        <a:solidFill>
                          <a:srgbClr val="E1C171"/>
                        </a:solidFill>
                      </a:rPr>
                      <a:t>
</a:t>
                    </a:r>
                    <a:fld id="{AF1F24CE-5607-487E-B1C9-96C7FC172090}" type="PERCENTAGE">
                      <a:rPr lang="en-US" sz="1200" baseline="0">
                        <a:solidFill>
                          <a:srgbClr val="E1C171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sz="1200" baseline="0" dirty="0">
                      <a:solidFill>
                        <a:srgbClr val="E1C17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96809332785789"/>
                      <c:h val="0.1808099832463600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AD4-47ED-ACD5-62818F6C44B3}"/>
                </c:ext>
              </c:extLst>
            </c:dLbl>
            <c:dLbl>
              <c:idx val="2"/>
              <c:layout>
                <c:manualLayout>
                  <c:x val="0.18638759068017571"/>
                  <c:y val="-1.1886959179203781E-2"/>
                </c:manualLayout>
              </c:layout>
              <c:tx>
                <c:rich>
                  <a:bodyPr/>
                  <a:lstStyle/>
                  <a:p>
                    <a:fld id="{245B3DF6-F69A-40DD-A4A9-44DC026755B6}" type="CATEGORYNAME">
                      <a:rPr lang="en-US" sz="1200">
                        <a:solidFill>
                          <a:srgbClr val="E1C171"/>
                        </a:solidFill>
                      </a:rPr>
                      <a:pPr/>
                      <a:t>[CATEGORY NAME]</a:t>
                    </a:fld>
                    <a:r>
                      <a:rPr lang="en-US" sz="1200" baseline="0" dirty="0">
                        <a:solidFill>
                          <a:srgbClr val="E1C171"/>
                        </a:solidFill>
                      </a:rPr>
                      <a:t>
</a:t>
                    </a:r>
                    <a:fld id="{32B38E05-0DDB-493A-8A6B-6F05F92F0C43}" type="PERCENTAGE">
                      <a:rPr lang="en-US" sz="1200" baseline="0">
                        <a:solidFill>
                          <a:srgbClr val="E1C171"/>
                        </a:solidFill>
                      </a:rPr>
                      <a:pPr/>
                      <a:t>[PERCENTAGE]</a:t>
                    </a:fld>
                    <a:endParaRPr lang="en-US" sz="1200" baseline="0" dirty="0">
                      <a:solidFill>
                        <a:srgbClr val="E1C17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AD4-47ED-ACD5-62818F6C44B3}"/>
                </c:ext>
              </c:extLst>
            </c:dLbl>
            <c:dLbl>
              <c:idx val="3"/>
              <c:layout>
                <c:manualLayout>
                  <c:x val="9.1507530057646891E-2"/>
                  <c:y val="0.11347210261695846"/>
                </c:manualLayout>
              </c:layout>
              <c:tx>
                <c:rich>
                  <a:bodyPr/>
                  <a:lstStyle/>
                  <a:p>
                    <a:fld id="{AB4A9EF8-6434-4C3E-91D8-DC5A9D5865E6}" type="CATEGORYNAME">
                      <a:rPr lang="en-US" sz="1200">
                        <a:solidFill>
                          <a:srgbClr val="E1C171"/>
                        </a:solidFill>
                      </a:rPr>
                      <a:pPr/>
                      <a:t>[CATEGORY NAME]</a:t>
                    </a:fld>
                    <a:r>
                      <a:rPr lang="en-US" sz="1200" baseline="0" dirty="0">
                        <a:solidFill>
                          <a:srgbClr val="E1C171"/>
                        </a:solidFill>
                      </a:rPr>
                      <a:t>
</a:t>
                    </a:r>
                    <a:fld id="{50301C31-3070-4D6C-A4BF-6D2729F1DAB6}" type="PERCENTAGE">
                      <a:rPr lang="en-US" sz="1200" baseline="0">
                        <a:solidFill>
                          <a:srgbClr val="E1C171"/>
                        </a:solidFill>
                      </a:rPr>
                      <a:pPr/>
                      <a:t>[PERCENTAGE]</a:t>
                    </a:fld>
                    <a:endParaRPr lang="en-US" sz="1200" baseline="0" dirty="0">
                      <a:solidFill>
                        <a:srgbClr val="E1C17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AD4-47ED-ACD5-62818F6C44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'Valuation Tables'!$U$3:$U$6</c:f>
              <c:strCache>
                <c:ptCount val="4"/>
                <c:pt idx="0">
                  <c:v>DCF (Gordon Growth)</c:v>
                </c:pt>
                <c:pt idx="1">
                  <c:v>DCF (EV/EBITDA)</c:v>
                </c:pt>
                <c:pt idx="2">
                  <c:v>DDM</c:v>
                </c:pt>
                <c:pt idx="3">
                  <c:v>P/B Ratio</c:v>
                </c:pt>
              </c:strCache>
            </c:strRef>
          </c:cat>
          <c:val>
            <c:numRef>
              <c:f>'Valuation Tables'!$V$3:$V$6</c:f>
              <c:numCache>
                <c:formatCode>General</c:formatCode>
                <c:ptCount val="4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D4-47ED-ACD5-62818F6C44B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NZ">
                <a:solidFill>
                  <a:schemeClr val="bg1"/>
                </a:solidFill>
              </a:rPr>
              <a:t>GHG/Revenue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'General Figures'!$BC$4</c:f>
              <c:strCache>
                <c:ptCount val="1"/>
                <c:pt idx="0">
                  <c:v>Company Scope 1</c:v>
                </c:pt>
              </c:strCache>
            </c:strRef>
          </c:tx>
          <c:spPr>
            <a:solidFill>
              <a:srgbClr val="B47800"/>
            </a:solidFill>
            <a:ln>
              <a:noFill/>
            </a:ln>
            <a:effectLst/>
          </c:spPr>
          <c:invertIfNegative val="0"/>
          <c:cat>
            <c:numRef>
              <c:f>'General Figures'!$BD$3:$BL$3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'General Figures'!$BD$4:$BL$4</c:f>
              <c:numCache>
                <c:formatCode>0.00</c:formatCode>
                <c:ptCount val="9"/>
                <c:pt idx="0">
                  <c:v>7.17</c:v>
                </c:pt>
                <c:pt idx="1">
                  <c:v>7.35</c:v>
                </c:pt>
                <c:pt idx="2">
                  <c:v>6.9</c:v>
                </c:pt>
                <c:pt idx="3">
                  <c:v>7.97</c:v>
                </c:pt>
                <c:pt idx="4">
                  <c:v>8.84</c:v>
                </c:pt>
                <c:pt idx="5">
                  <c:v>11.59</c:v>
                </c:pt>
                <c:pt idx="6">
                  <c:v>8.89</c:v>
                </c:pt>
                <c:pt idx="7">
                  <c:v>11.97</c:v>
                </c:pt>
                <c:pt idx="8">
                  <c:v>10.15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A-44ED-88D7-97A2BBD697B1}"/>
            </c:ext>
          </c:extLst>
        </c:ser>
        <c:ser>
          <c:idx val="1"/>
          <c:order val="1"/>
          <c:tx>
            <c:strRef>
              <c:f>'General Figures'!$BC$5</c:f>
              <c:strCache>
                <c:ptCount val="1"/>
                <c:pt idx="0">
                  <c:v>Company Scope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'General Figures'!$BD$3:$BL$3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'General Figures'!$BD$5:$BL$5</c:f>
              <c:numCache>
                <c:formatCode>0.00</c:formatCode>
                <c:ptCount val="9"/>
                <c:pt idx="0">
                  <c:v>17.09</c:v>
                </c:pt>
                <c:pt idx="1">
                  <c:v>18.13</c:v>
                </c:pt>
                <c:pt idx="2">
                  <c:v>16.75</c:v>
                </c:pt>
                <c:pt idx="3">
                  <c:v>18.27</c:v>
                </c:pt>
                <c:pt idx="4">
                  <c:v>19.079999999999998</c:v>
                </c:pt>
                <c:pt idx="5">
                  <c:v>19.8</c:v>
                </c:pt>
                <c:pt idx="6">
                  <c:v>21.75</c:v>
                </c:pt>
                <c:pt idx="7">
                  <c:v>24.81</c:v>
                </c:pt>
                <c:pt idx="8">
                  <c:v>16.13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4A-44ED-88D7-97A2BBD697B1}"/>
            </c:ext>
          </c:extLst>
        </c:ser>
        <c:ser>
          <c:idx val="2"/>
          <c:order val="2"/>
          <c:tx>
            <c:strRef>
              <c:f>'General Figures'!$BC$6</c:f>
              <c:strCache>
                <c:ptCount val="1"/>
                <c:pt idx="0">
                  <c:v>Company Scope 3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cat>
            <c:numRef>
              <c:f>'General Figures'!$BD$3:$BL$3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'General Figures'!$BD$6:$BL$6</c:f>
              <c:numCache>
                <c:formatCode>0.00</c:formatCode>
                <c:ptCount val="9"/>
                <c:pt idx="0">
                  <c:v>4.0599999999999996</c:v>
                </c:pt>
                <c:pt idx="1">
                  <c:v>5.28</c:v>
                </c:pt>
                <c:pt idx="2">
                  <c:v>5.25</c:v>
                </c:pt>
                <c:pt idx="3">
                  <c:v>5.9</c:v>
                </c:pt>
                <c:pt idx="4">
                  <c:v>7.2</c:v>
                </c:pt>
                <c:pt idx="5">
                  <c:v>5.23</c:v>
                </c:pt>
                <c:pt idx="6">
                  <c:v>1.56</c:v>
                </c:pt>
                <c:pt idx="7">
                  <c:v>1.06</c:v>
                </c:pt>
                <c:pt idx="8">
                  <c:v>2.09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4A-44ED-88D7-97A2BBD697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62790496"/>
        <c:axId val="262802016"/>
      </c:barChart>
      <c:lineChart>
        <c:grouping val="standard"/>
        <c:varyColors val="0"/>
        <c:ser>
          <c:idx val="3"/>
          <c:order val="3"/>
          <c:tx>
            <c:strRef>
              <c:f>'General Figures'!$BC$7</c:f>
              <c:strCache>
                <c:ptCount val="1"/>
                <c:pt idx="0">
                  <c:v>Peer Median</c:v>
                </c:pt>
              </c:strCache>
            </c:strRef>
          </c:tx>
          <c:spPr>
            <a:ln w="28575" cap="rnd">
              <a:solidFill>
                <a:srgbClr val="FFCC66"/>
              </a:solidFill>
              <a:round/>
            </a:ln>
            <a:effectLst/>
          </c:spPr>
          <c:marker>
            <c:symbol val="none"/>
          </c:marker>
          <c:cat>
            <c:numRef>
              <c:f>'General Figures'!$BD$3:$BL$3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'General Figures'!$BD$7:$BL$7</c:f>
              <c:numCache>
                <c:formatCode>0.00</c:formatCode>
                <c:ptCount val="9"/>
                <c:pt idx="0">
                  <c:v>60.51</c:v>
                </c:pt>
                <c:pt idx="1">
                  <c:v>67.210999999999999</c:v>
                </c:pt>
                <c:pt idx="2">
                  <c:v>67.62</c:v>
                </c:pt>
                <c:pt idx="3">
                  <c:v>60.33</c:v>
                </c:pt>
                <c:pt idx="4">
                  <c:v>63.08</c:v>
                </c:pt>
                <c:pt idx="5">
                  <c:v>65.010000000000005</c:v>
                </c:pt>
                <c:pt idx="6">
                  <c:v>62.18</c:v>
                </c:pt>
                <c:pt idx="7">
                  <c:v>65.3</c:v>
                </c:pt>
                <c:pt idx="8">
                  <c:v>61.21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4A-44ED-88D7-97A2BBD697B1}"/>
            </c:ext>
          </c:extLst>
        </c:ser>
        <c:ser>
          <c:idx val="4"/>
          <c:order val="4"/>
          <c:tx>
            <c:strRef>
              <c:f>'General Figures'!$BC$8</c:f>
              <c:strCache>
                <c:ptCount val="1"/>
                <c:pt idx="0">
                  <c:v>Lagging(75 percentile)</c:v>
                </c:pt>
              </c:strCache>
            </c:strRef>
          </c:tx>
          <c:spPr>
            <a:ln w="28575" cap="rnd">
              <a:solidFill>
                <a:srgbClr val="FF5050"/>
              </a:solidFill>
              <a:round/>
            </a:ln>
            <a:effectLst/>
          </c:spPr>
          <c:marker>
            <c:symbol val="none"/>
          </c:marker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364A-44ED-88D7-97A2BBD697B1}"/>
              </c:ext>
            </c:extLst>
          </c:dPt>
          <c:cat>
            <c:numRef>
              <c:f>'General Figures'!$BD$3:$BL$3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'General Figures'!$BD$8:$BL$8</c:f>
              <c:numCache>
                <c:formatCode>0.00</c:formatCode>
                <c:ptCount val="9"/>
                <c:pt idx="0">
                  <c:v>104.44</c:v>
                </c:pt>
                <c:pt idx="1">
                  <c:v>98.82</c:v>
                </c:pt>
                <c:pt idx="2">
                  <c:v>96.88</c:v>
                </c:pt>
                <c:pt idx="3">
                  <c:v>91.02</c:v>
                </c:pt>
                <c:pt idx="4">
                  <c:v>83.42</c:v>
                </c:pt>
                <c:pt idx="5">
                  <c:v>115.32</c:v>
                </c:pt>
                <c:pt idx="6">
                  <c:v>98.14</c:v>
                </c:pt>
                <c:pt idx="7">
                  <c:v>103.76</c:v>
                </c:pt>
                <c:pt idx="8">
                  <c:v>74.36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4A-44ED-88D7-97A2BBD697B1}"/>
            </c:ext>
          </c:extLst>
        </c:ser>
        <c:ser>
          <c:idx val="5"/>
          <c:order val="5"/>
          <c:tx>
            <c:strRef>
              <c:f>'General Figures'!$BC$9</c:f>
              <c:strCache>
                <c:ptCount val="1"/>
                <c:pt idx="0">
                  <c:v>Leading (25 percentile)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'General Figures'!$BD$3:$BL$3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'General Figures'!$BD$9:$BL$9</c:f>
              <c:numCache>
                <c:formatCode>0.00</c:formatCode>
                <c:ptCount val="9"/>
                <c:pt idx="0">
                  <c:v>25.35</c:v>
                </c:pt>
                <c:pt idx="1">
                  <c:v>26.86</c:v>
                </c:pt>
                <c:pt idx="2">
                  <c:v>26.66</c:v>
                </c:pt>
                <c:pt idx="3">
                  <c:v>24.14</c:v>
                </c:pt>
                <c:pt idx="4">
                  <c:v>24.44</c:v>
                </c:pt>
                <c:pt idx="5">
                  <c:v>25.02</c:v>
                </c:pt>
                <c:pt idx="6">
                  <c:v>21.75</c:v>
                </c:pt>
                <c:pt idx="7">
                  <c:v>21.61</c:v>
                </c:pt>
                <c:pt idx="8">
                  <c:v>32.26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64A-44ED-88D7-97A2BBD697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790496"/>
        <c:axId val="262802016"/>
      </c:lineChart>
      <c:catAx>
        <c:axId val="26279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2802016"/>
        <c:crosses val="autoZero"/>
        <c:auto val="1"/>
        <c:lblAlgn val="ctr"/>
        <c:lblOffset val="100"/>
        <c:noMultiLvlLbl val="0"/>
      </c:catAx>
      <c:valAx>
        <c:axId val="26280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279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541060396847125"/>
          <c:y val="9.6371146878733785E-2"/>
          <c:w val="0.57116583910866803"/>
          <c:h val="0.8072577062425324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noFill/>
              <a:ln w="19050">
                <a:solidFill>
                  <a:srgbClr val="E1C171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F0-4D1C-A23C-E311152F806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0-4D1C-A23C-E311152F8061}"/>
              </c:ext>
            </c:extLst>
          </c:dPt>
          <c:cat>
            <c:strRef>
              <c:f>'DDM &amp; Online growth forecasting'!$AS$6:$AS$7</c:f>
              <c:strCache>
                <c:ptCount val="2"/>
                <c:pt idx="0">
                  <c:v>New Zealand</c:v>
                </c:pt>
                <c:pt idx="1">
                  <c:v>Australia</c:v>
                </c:pt>
              </c:strCache>
            </c:strRef>
          </c:cat>
          <c:val>
            <c:numRef>
              <c:f>'DDM &amp; Online growth forecasting'!$AT$6:$AT$7</c:f>
              <c:numCache>
                <c:formatCode>0.0%</c:formatCode>
                <c:ptCount val="2"/>
                <c:pt idx="0" formatCode="0.00%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F0-4D1C-A23C-E311152F80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541060396847125"/>
          <c:y val="9.6371146878733785E-2"/>
          <c:w val="0.57116583910866803"/>
          <c:h val="0.8072577062425324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21-4350-9C69-54ACFBD03AF0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E1C171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21-4350-9C69-54ACFBD03AF0}"/>
              </c:ext>
            </c:extLst>
          </c:dPt>
          <c:cat>
            <c:strRef>
              <c:f>'DDM &amp; Online growth forecasting'!$AS$6:$AS$7</c:f>
              <c:strCache>
                <c:ptCount val="2"/>
                <c:pt idx="0">
                  <c:v>New Zealand</c:v>
                </c:pt>
                <c:pt idx="1">
                  <c:v>Australia</c:v>
                </c:pt>
              </c:strCache>
            </c:strRef>
          </c:cat>
          <c:val>
            <c:numRef>
              <c:f>'DDM &amp; Online growth forecasting'!$AT$6:$AT$7</c:f>
              <c:numCache>
                <c:formatCode>0.0%</c:formatCode>
                <c:ptCount val="2"/>
                <c:pt idx="0" formatCode="0.00%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21-4350-9C69-54ACFBD03A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'General Figures'!$CI$25</c:f>
              <c:strCache>
                <c:ptCount val="1"/>
                <c:pt idx="0">
                  <c:v>Multiple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'General Figures'!$CJ$24:$CK$24</c:f>
              <c:strCache>
                <c:ptCount val="2"/>
                <c:pt idx="0">
                  <c:v>24A</c:v>
                </c:pt>
                <c:pt idx="1">
                  <c:v>25E</c:v>
                </c:pt>
              </c:strCache>
            </c:strRef>
          </c:cat>
          <c:val>
            <c:numRef>
              <c:f>'General Figures'!$CJ$25:$CK$25</c:f>
              <c:numCache>
                <c:formatCode>0.00</c:formatCode>
                <c:ptCount val="2"/>
                <c:pt idx="0">
                  <c:v>2.3380527089345602</c:v>
                </c:pt>
                <c:pt idx="1">
                  <c:v>2.7998022262831648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2B-414F-8373-C50AFD977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4164303"/>
        <c:axId val="1384164783"/>
      </c:barChart>
      <c:catAx>
        <c:axId val="1384164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4164783"/>
        <c:crosses val="autoZero"/>
        <c:auto val="1"/>
        <c:lblAlgn val="ctr"/>
        <c:lblOffset val="100"/>
        <c:noMultiLvlLbl val="0"/>
      </c:catAx>
      <c:valAx>
        <c:axId val="1384164783"/>
        <c:scaling>
          <c:orientation val="minMax"/>
          <c:max val="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>
                    <a:solidFill>
                      <a:schemeClr val="bg1"/>
                    </a:solidFill>
                  </a:rPr>
                  <a:t>Multiple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4164303"/>
        <c:crosses val="autoZero"/>
        <c:crossBetween val="between"/>
        <c:min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0.50464</cdr:x>
      <cdr:y>0.07207</cdr:y>
    </cdr:from>
    <cdr:to>
      <cdr:x>0.50464</cdr:x>
      <cdr:y>0.90373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77E81143-D200-D69E-966B-C3ED85828433}"/>
            </a:ext>
          </a:extLst>
        </cdr:cNvPr>
        <cdr:cNvCxnSpPr/>
      </cdr:nvCxnSpPr>
      <cdr:spPr>
        <a:xfrm xmlns:a="http://schemas.openxmlformats.org/drawingml/2006/main">
          <a:off x="2628005" y="175510"/>
          <a:ext cx="0" cy="2025230"/>
        </a:xfrm>
        <a:prstGeom xmlns:a="http://schemas.openxmlformats.org/drawingml/2006/main" prst="line">
          <a:avLst/>
        </a:prstGeom>
        <a:ln xmlns:a="http://schemas.openxmlformats.org/drawingml/2006/main" w="19050" cap="flat" cmpd="sng" algn="ctr">
          <a:solidFill>
            <a:srgbClr val="003D7A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0.4548</cdr:x>
      <cdr:y>0.06575</cdr:y>
    </cdr:from>
    <cdr:to>
      <cdr:x>0.4548</cdr:x>
      <cdr:y>0.90373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485C803-EB46-C3D7-8038-6BF68C9C3383}"/>
            </a:ext>
          </a:extLst>
        </cdr:cNvPr>
        <cdr:cNvCxnSpPr/>
      </cdr:nvCxnSpPr>
      <cdr:spPr>
        <a:xfrm xmlns:a="http://schemas.openxmlformats.org/drawingml/2006/main">
          <a:off x="2368462" y="160113"/>
          <a:ext cx="0" cy="2040621"/>
        </a:xfrm>
        <a:prstGeom xmlns:a="http://schemas.openxmlformats.org/drawingml/2006/main" prst="line">
          <a:avLst/>
        </a:prstGeom>
        <a:ln xmlns:a="http://schemas.openxmlformats.org/drawingml/2006/main" w="19050" cap="flat" cmpd="sng" algn="ctr">
          <a:solidFill>
            <a:srgbClr val="FF7C8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0.37426</cdr:x>
      <cdr:y>0.05401</cdr:y>
    </cdr:from>
    <cdr:to>
      <cdr:x>0.71634</cdr:x>
      <cdr:y>0.1665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BB1CED-6DBE-2DE8-168D-02D1887949FA}"/>
            </a:ext>
          </a:extLst>
        </cdr:cNvPr>
        <cdr:cNvSpPr txBox="1"/>
      </cdr:nvSpPr>
      <cdr:spPr>
        <a:xfrm xmlns:a="http://schemas.openxmlformats.org/drawingml/2006/main">
          <a:off x="1452807" y="157950"/>
          <a:ext cx="1327889" cy="32897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NZ" sz="900" dirty="0">
              <a:solidFill>
                <a:srgbClr val="B47800"/>
              </a:solidFill>
              <a:latin typeface="Bahnschrift SemiBold" panose="020B0502040204020203" pitchFamily="34" charset="0"/>
            </a:rPr>
            <a:t>Covenant</a:t>
          </a:r>
          <a:r>
            <a:rPr lang="en-NZ" sz="900" baseline="0" dirty="0">
              <a:solidFill>
                <a:srgbClr val="B47800"/>
              </a:solidFill>
              <a:latin typeface="Bahnschrift SemiBold" panose="020B0502040204020203" pitchFamily="34" charset="0"/>
            </a:rPr>
            <a:t> Limit: </a:t>
          </a:r>
          <a:r>
            <a:rPr lang="en-NZ" sz="900" dirty="0">
              <a:solidFill>
                <a:srgbClr val="B47800"/>
              </a:solidFill>
              <a:latin typeface="Bahnschrift SemiBold" panose="020B0502040204020203" pitchFamily="34" charset="0"/>
            </a:rPr>
            <a:t>3.75x </a:t>
          </a:r>
        </a:p>
      </cdr:txBody>
    </cdr:sp>
  </cdr:relSizeAnchor>
</c:userShape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NZ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8" name="Google Shape;32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9" name="Google Shape;38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4" name="Google Shape;53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3" name="Google Shape;56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2" type="sldNum"/>
          </p:nvPr>
        </p:nvSpPr>
        <p:spPr>
          <a:xfrm>
            <a:off x="11080184" y="6406805"/>
            <a:ext cx="273616" cy="2642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" name="Google Shape;34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4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Z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slide" Target="/ppt/slides/slide21.xml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chart" Target="../charts/chart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42.png"/><Relationship Id="rId5" Type="http://schemas.openxmlformats.org/officeDocument/2006/relationships/chart" Target="../charts/chart6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slide" Target="/ppt/slides/slide16.xml"/><Relationship Id="rId13" Type="http://schemas.openxmlformats.org/officeDocument/2006/relationships/image" Target="../media/image23.png"/><Relationship Id="rId12" Type="http://schemas.openxmlformats.org/officeDocument/2006/relationships/slide" Target="/ppt/slides/slide10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slide" Target="/ppt/slides/slide3.xml"/><Relationship Id="rId9" Type="http://schemas.openxmlformats.org/officeDocument/2006/relationships/image" Target="../media/image15.png"/><Relationship Id="rId15" Type="http://schemas.openxmlformats.org/officeDocument/2006/relationships/image" Target="../media/image2.png"/><Relationship Id="rId14" Type="http://schemas.openxmlformats.org/officeDocument/2006/relationships/slide" Target="/ppt/slides/slide12.xml"/><Relationship Id="rId17" Type="http://schemas.openxmlformats.org/officeDocument/2006/relationships/image" Target="../media/image1.png"/><Relationship Id="rId16" Type="http://schemas.openxmlformats.org/officeDocument/2006/relationships/slide" Target="/ppt/slides/slide18.xml"/><Relationship Id="rId5" Type="http://schemas.openxmlformats.org/officeDocument/2006/relationships/image" Target="../media/image3.png"/><Relationship Id="rId19" Type="http://schemas.openxmlformats.org/officeDocument/2006/relationships/image" Target="../media/image6.png"/><Relationship Id="rId6" Type="http://schemas.openxmlformats.org/officeDocument/2006/relationships/slide" Target="/ppt/slides/slide7.xml"/><Relationship Id="rId18" Type="http://schemas.openxmlformats.org/officeDocument/2006/relationships/slide" Target="/ppt/slides/slide21.xml"/><Relationship Id="rId7" Type="http://schemas.openxmlformats.org/officeDocument/2006/relationships/image" Target="../media/image10.png"/><Relationship Id="rId8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42.png"/><Relationship Id="rId9" Type="http://schemas.openxmlformats.org/officeDocument/2006/relationships/image" Target="../media/image35.png"/><Relationship Id="rId5" Type="http://schemas.openxmlformats.org/officeDocument/2006/relationships/image" Target="../media/image21.png"/><Relationship Id="rId6" Type="http://schemas.openxmlformats.org/officeDocument/2006/relationships/image" Target="../media/image27.jp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2.xml"/><Relationship Id="rId10" Type="http://schemas.openxmlformats.org/officeDocument/2006/relationships/slide" Target="/ppt/slides/slide31.xml"/><Relationship Id="rId13" Type="http://schemas.openxmlformats.org/officeDocument/2006/relationships/slide" Target="/ppt/slides/slide34.xml"/><Relationship Id="rId12" Type="http://schemas.openxmlformats.org/officeDocument/2006/relationships/slide" Target="/ppt/slides/slide3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slide" Target="/ppt/slides/slide23.xml"/><Relationship Id="rId9" Type="http://schemas.openxmlformats.org/officeDocument/2006/relationships/slide" Target="/ppt/slides/slide30.xml"/><Relationship Id="rId15" Type="http://schemas.openxmlformats.org/officeDocument/2006/relationships/slide" Target="/ppt/slides/slide29.xml"/><Relationship Id="rId14" Type="http://schemas.openxmlformats.org/officeDocument/2006/relationships/slide" Target="/ppt/slides/slide35.xml"/><Relationship Id="rId5" Type="http://schemas.openxmlformats.org/officeDocument/2006/relationships/slide" Target="/ppt/slides/slide24.xml"/><Relationship Id="rId6" Type="http://schemas.openxmlformats.org/officeDocument/2006/relationships/slide" Target="/ppt/slides/slide25.xml"/><Relationship Id="rId7" Type="http://schemas.openxmlformats.org/officeDocument/2006/relationships/slide" Target="/ppt/slides/slide26.xml"/><Relationship Id="rId8" Type="http://schemas.openxmlformats.org/officeDocument/2006/relationships/slide" Target="/ppt/slides/slide27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4.xml"/><Relationship Id="rId4" Type="http://schemas.openxmlformats.org/officeDocument/2006/relationships/image" Target="../media/image4.png"/><Relationship Id="rId5" Type="http://schemas.openxmlformats.org/officeDocument/2006/relationships/slide" Target="/ppt/slides/slide22.xml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4.xml"/><Relationship Id="rId4" Type="http://schemas.openxmlformats.org/officeDocument/2006/relationships/image" Target="../media/image4.png"/><Relationship Id="rId5" Type="http://schemas.openxmlformats.org/officeDocument/2006/relationships/slide" Target="/ppt/slides/slide22.xml"/><Relationship Id="rId6" Type="http://schemas.openxmlformats.org/officeDocument/2006/relationships/image" Target="../media/image26.png"/><Relationship Id="rId7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Relationship Id="rId5" Type="http://schemas.openxmlformats.org/officeDocument/2006/relationships/image" Target="../media/image31.png"/><Relationship Id="rId6" Type="http://schemas.openxmlformats.org/officeDocument/2006/relationships/image" Target="../media/image43.png"/><Relationship Id="rId7" Type="http://schemas.openxmlformats.org/officeDocument/2006/relationships/chart" Target="../charts/chart7.xml"/><Relationship Id="rId8" Type="http://schemas.openxmlformats.org/officeDocument/2006/relationships/chart" Target="../charts/chart8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Relationship Id="rId5" Type="http://schemas.openxmlformats.org/officeDocument/2006/relationships/chart" Target="../charts/chart9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Relationship Id="rId5" Type="http://schemas.openxmlformats.org/officeDocument/2006/relationships/chart" Target="../charts/chart10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Relationship Id="rId5" Type="http://schemas.openxmlformats.org/officeDocument/2006/relationships/image" Target="../media/image36.png"/><Relationship Id="rId6" Type="http://schemas.openxmlformats.org/officeDocument/2006/relationships/chart" Target="../charts/chart11.xml"/><Relationship Id="rId7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slide" Target="/ppt/slides/slide22.xml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chart" Target="../charts/char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- Auckland Entertainment | Heart of the City" id="93" name="Google Shape;93;p1"/>
          <p:cNvPicPr preferRelativeResize="0"/>
          <p:nvPr/>
        </p:nvPicPr>
        <p:blipFill rotWithShape="1">
          <a:blip r:embed="rId3">
            <a:alphaModFix/>
          </a:blip>
          <a:srcRect b="26972" l="0" r="1" t="17826"/>
          <a:stretch/>
        </p:blipFill>
        <p:spPr>
          <a:xfrm>
            <a:off x="0" y="0"/>
            <a:ext cx="12192000" cy="68582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8793210" y="0"/>
            <a:ext cx="339879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61075" y="4272943"/>
            <a:ext cx="8793300" cy="2657100"/>
          </a:xfrm>
          <a:prstGeom prst="rect">
            <a:avLst/>
          </a:prstGeom>
          <a:gradFill>
            <a:gsLst>
              <a:gs pos="0">
                <a:srgbClr val="003D7A"/>
              </a:gs>
              <a:gs pos="7338">
                <a:srgbClr val="003D7A"/>
              </a:gs>
              <a:gs pos="32000">
                <a:srgbClr val="003D7A"/>
              </a:gs>
              <a:gs pos="76000">
                <a:srgbClr val="0C0C0C">
                  <a:alpha val="90980"/>
                </a:srgbClr>
              </a:gs>
              <a:gs pos="100000">
                <a:srgbClr val="0C0C0C">
                  <a:alpha val="9098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8793209" y="0"/>
            <a:ext cx="2834925" cy="6858000"/>
          </a:xfrm>
          <a:prstGeom prst="rect">
            <a:avLst/>
          </a:prstGeom>
          <a:solidFill>
            <a:srgbClr val="0C0C0C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246108" y="4395672"/>
            <a:ext cx="7648480" cy="811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5185"/>
              <a:buFont typeface="Corbel"/>
              <a:buNone/>
            </a:pPr>
            <a:r>
              <a:rPr b="0" i="0" lang="en-NZ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Sky City Entertainment Group (NZX: SKC)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5184"/>
              <a:buFont typeface="Corbe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9059207" y="4639654"/>
            <a:ext cx="2281890" cy="192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NZ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Massey University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N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CFA CHALLENGE 2025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N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Akshay Kapoor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N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Jamie Barker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N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Joshua Gomez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N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Tomasz Osuchowski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46107" y="5279108"/>
            <a:ext cx="4520944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NZ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 PRICE AS OF 17 OCTOBER: $1.38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 PRICE: $1.33 (3.4% DOWNSIDE)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RECOMMENDATION:</a:t>
            </a:r>
            <a:r>
              <a:rPr lang="en-NZ" sz="18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NZ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11546028" y="-39443"/>
            <a:ext cx="399864" cy="6936886"/>
          </a:xfrm>
          <a:prstGeom prst="rect">
            <a:avLst/>
          </a:prstGeom>
          <a:solidFill>
            <a:srgbClr val="003D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0" y="4272943"/>
            <a:ext cx="8793209" cy="71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 rot="5400000">
            <a:off x="7549287" y="3841143"/>
            <a:ext cx="8793209" cy="71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87659" y="2236131"/>
            <a:ext cx="3592444" cy="20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/>
          <p:nvPr/>
        </p:nvSpPr>
        <p:spPr>
          <a:xfrm>
            <a:off x="3071699" y="404699"/>
            <a:ext cx="6048602" cy="6048602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3153014" y="3590925"/>
            <a:ext cx="588596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FINANCIAL ANALYSIS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5187313" y="889045"/>
            <a:ext cx="1817370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9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🂭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ky City - Auckland, New Zealand [Explored] | We had a super… | Flickr" id="202" name="Google Shape;202;p11"/>
          <p:cNvPicPr preferRelativeResize="0"/>
          <p:nvPr/>
        </p:nvPicPr>
        <p:blipFill rotWithShape="1">
          <a:blip r:embed="rId3">
            <a:alphaModFix/>
          </a:blip>
          <a:srcRect b="37503" l="0" r="1" t="200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/>
          <p:nvPr/>
        </p:nvSpPr>
        <p:spPr>
          <a:xfrm>
            <a:off x="-3252461" y="-6322233"/>
            <a:ext cx="18696922" cy="18696922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3153015" y="1118917"/>
            <a:ext cx="58859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FINANCIAL ANALYSIS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5540341" y="-185232"/>
            <a:ext cx="10478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lang="en-NZ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🂭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11"/>
          <p:cNvCxnSpPr/>
          <p:nvPr/>
        </p:nvCxnSpPr>
        <p:spPr>
          <a:xfrm>
            <a:off x="127000" y="1735032"/>
            <a:ext cx="1187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11"/>
          <p:cNvCxnSpPr/>
          <p:nvPr/>
        </p:nvCxnSpPr>
        <p:spPr>
          <a:xfrm>
            <a:off x="1098550" y="1836247"/>
            <a:ext cx="9931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08" name="Google Shape;208;p11"/>
          <p:cNvGraphicFramePr/>
          <p:nvPr/>
        </p:nvGraphicFramePr>
        <p:xfrm>
          <a:off x="1083147" y="44230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{84BE5DFB-CE0F-4703-9873-2B3FC5F3FD46}</a:tableStyleId>
              </a:tblPr>
              <a:tblGrid>
                <a:gridCol w="1746875"/>
                <a:gridCol w="659450"/>
                <a:gridCol w="659450"/>
                <a:gridCol w="659450"/>
                <a:gridCol w="659450"/>
                <a:gridCol w="659450"/>
              </a:tblGrid>
              <a:tr h="28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Key Segments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FY 2022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FY 2023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FY 2024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FY 2025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FY 2026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>
                    <a:solidFill>
                      <a:srgbClr val="003D7A">
                        <a:alpha val="33725"/>
                      </a:srgbClr>
                    </a:solidFill>
                  </a:tcPr>
                </a:tc>
              </a:tr>
              <a:tr h="29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Auckland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100.9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251.5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237.0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211.3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200.2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29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Adelaide (In A$)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20.5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32.9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36.5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31.5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30.0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29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Hamilton &amp; Queenstown 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27.5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39.3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35.0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35.7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36.4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29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Online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12.9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10.7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5.7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7.4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7.6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29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Others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(23.9)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(32.6)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(34.3)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(36.0)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(11.8)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29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Total EBITDA 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137.9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301.8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277.8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249.8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NZ" sz="1100" u="none" cap="none" strike="noStrike">
                          <a:solidFill>
                            <a:schemeClr val="lt1"/>
                          </a:solidFill>
                        </a:rPr>
                        <a:t>262.5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graphicFrame>
        <p:nvGraphicFramePr>
          <p:cNvPr id="209" name="Google Shape;209;p11"/>
          <p:cNvGraphicFramePr/>
          <p:nvPr/>
        </p:nvGraphicFramePr>
        <p:xfrm>
          <a:off x="1074269" y="2037631"/>
          <a:ext cx="5044065" cy="2070674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10" name="Google Shape;210;p11"/>
          <p:cNvSpPr txBox="1"/>
          <p:nvPr/>
        </p:nvSpPr>
        <p:spPr>
          <a:xfrm>
            <a:off x="6176626" y="2234127"/>
            <a:ext cx="5888441" cy="1862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Auckland: Slower performance in gaming revenue due current economic environment plus higher labour costs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Adelaide: Higher premium table games win rate and reduction in expenses mainly FTE reduction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Hamilton &amp; Queenstown: Slower core performance and lower visitations in South Island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Online: Lower bet sizes and number of players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Others:  Increase included higher one-off costs offset by companywide cutting initiatives 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6170233" y="1948290"/>
            <a:ext cx="4910018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NZ" sz="1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segment performance</a:t>
            </a:r>
            <a:endParaRPr b="1" sz="1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6154550" y="4629255"/>
            <a:ext cx="6035926" cy="1331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Auckland: FY 25 EBITDA impacted due to slower economic growth, lower bet sizes, one-off costs etc.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FY 26 EBITDA impacted due to mandatory carded play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Adelaide: FY 25 EBITDA impacted due to lower visitations in South Australia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FY 26 EBITDA impacted due to mandatory carded play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Rest NZ: Slightly rise due to better product offerings, cost optimizations etc</a:t>
            </a:r>
            <a:r>
              <a:rPr lang="en-NZ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13" name="Google Shape;213;p11"/>
          <p:cNvSpPr txBox="1"/>
          <p:nvPr/>
        </p:nvSpPr>
        <p:spPr>
          <a:xfrm>
            <a:off x="6162832" y="4328987"/>
            <a:ext cx="4910018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NZ" sz="1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Forecast</a:t>
            </a:r>
            <a:endParaRPr b="1" sz="1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3071698" y="404699"/>
            <a:ext cx="6048602" cy="6048602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3153014" y="3634089"/>
            <a:ext cx="58859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5385031" y="520814"/>
            <a:ext cx="1668912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2"/>
          <p:cNvSpPr txBox="1"/>
          <p:nvPr/>
        </p:nvSpPr>
        <p:spPr>
          <a:xfrm>
            <a:off x="5164498" y="1160205"/>
            <a:ext cx="2109978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9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Casino in Auckland" id="226" name="Google Shape;226;p13"/>
          <p:cNvPicPr preferRelativeResize="0"/>
          <p:nvPr/>
        </p:nvPicPr>
        <p:blipFill rotWithShape="1">
          <a:blip r:embed="rId3">
            <a:alphaModFix/>
          </a:blip>
          <a:srcRect b="7832" l="0" r="0" t="7833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3"/>
          <p:cNvSpPr/>
          <p:nvPr/>
        </p:nvSpPr>
        <p:spPr>
          <a:xfrm>
            <a:off x="-4998304" y="-7665302"/>
            <a:ext cx="22188601" cy="22188601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3153013" y="923328"/>
            <a:ext cx="58859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 txBox="1"/>
          <p:nvPr/>
        </p:nvSpPr>
        <p:spPr>
          <a:xfrm>
            <a:off x="5572606" y="-210291"/>
            <a:ext cx="104678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⚂</a:t>
            </a:r>
            <a:endParaRPr/>
          </a:p>
        </p:txBody>
      </p:sp>
      <p:cxnSp>
        <p:nvCxnSpPr>
          <p:cNvPr id="230" name="Google Shape;230;p13"/>
          <p:cNvCxnSpPr/>
          <p:nvPr/>
        </p:nvCxnSpPr>
        <p:spPr>
          <a:xfrm flipH="1" rot="10800000">
            <a:off x="1016107" y="4135880"/>
            <a:ext cx="4670318" cy="1541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31" name="Google Shape;231;p13"/>
          <p:cNvGraphicFramePr/>
          <p:nvPr/>
        </p:nvGraphicFramePr>
        <p:xfrm>
          <a:off x="6367597" y="1923773"/>
          <a:ext cx="6664750" cy="4159532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32" name="Google Shape;232;p13"/>
          <p:cNvSpPr txBox="1"/>
          <p:nvPr/>
        </p:nvSpPr>
        <p:spPr>
          <a:xfrm>
            <a:off x="1941305" y="1737303"/>
            <a:ext cx="11229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 Price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NZ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$1.33</a:t>
            </a:r>
            <a:endParaRPr/>
          </a:p>
        </p:txBody>
      </p:sp>
      <p:sp>
        <p:nvSpPr>
          <p:cNvPr id="233" name="Google Shape;233;p13"/>
          <p:cNvSpPr txBox="1"/>
          <p:nvPr/>
        </p:nvSpPr>
        <p:spPr>
          <a:xfrm>
            <a:off x="2922975" y="1716222"/>
            <a:ext cx="11229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Last Close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NZ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$1.38</a:t>
            </a:r>
            <a:endParaRPr/>
          </a:p>
        </p:txBody>
      </p:sp>
      <p:graphicFrame>
        <p:nvGraphicFramePr>
          <p:cNvPr id="234" name="Google Shape;234;p13"/>
          <p:cNvGraphicFramePr/>
          <p:nvPr/>
        </p:nvGraphicFramePr>
        <p:xfrm>
          <a:off x="415215" y="49501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{12FA6B70-1F36-45E6-A5D6-770D47C52C81}</a:tableStyleId>
              </a:tblPr>
              <a:tblGrid>
                <a:gridCol w="1737100"/>
                <a:gridCol w="1737100"/>
                <a:gridCol w="1737100"/>
                <a:gridCol w="1737100"/>
              </a:tblGrid>
              <a:tr h="34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E1C17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 of Debt </a:t>
                      </a:r>
                      <a:endParaRPr/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 of Equity</a:t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WACC</a:t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Terminal Growth</a:t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A3D1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7.88%</a:t>
                      </a:r>
                      <a:endParaRPr sz="1400">
                        <a:solidFill>
                          <a:srgbClr val="A3D1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A3D1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15.09%</a:t>
                      </a:r>
                      <a:endParaRPr sz="1400">
                        <a:solidFill>
                          <a:srgbClr val="A3D1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A3D1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11.34%</a:t>
                      </a:r>
                      <a:endParaRPr sz="1400">
                        <a:solidFill>
                          <a:srgbClr val="A3D1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A3D1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2.0%</a:t>
                      </a:r>
                      <a:endParaRPr/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Downside: </a:t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E1C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3.4%</a:t>
                      </a:r>
                      <a:endParaRPr sz="1400">
                        <a:solidFill>
                          <a:srgbClr val="E1C17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35" name="Google Shape;235;p13"/>
          <p:cNvCxnSpPr/>
          <p:nvPr/>
        </p:nvCxnSpPr>
        <p:spPr>
          <a:xfrm>
            <a:off x="595198" y="5138798"/>
            <a:ext cx="989762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6" name="Google Shape;236;p13"/>
          <p:cNvCxnSpPr/>
          <p:nvPr/>
        </p:nvCxnSpPr>
        <p:spPr>
          <a:xfrm flipH="1" rot="10800000">
            <a:off x="5974080" y="5113458"/>
            <a:ext cx="1389563" cy="2534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7" name="Google Shape;237;p13"/>
          <p:cNvCxnSpPr/>
          <p:nvPr/>
        </p:nvCxnSpPr>
        <p:spPr>
          <a:xfrm>
            <a:off x="628164" y="6065518"/>
            <a:ext cx="229752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8" name="Google Shape;238;p13"/>
          <p:cNvCxnSpPr/>
          <p:nvPr/>
        </p:nvCxnSpPr>
        <p:spPr>
          <a:xfrm>
            <a:off x="4492594" y="6040113"/>
            <a:ext cx="283975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9" name="Google Shape;239;p13"/>
          <p:cNvSpPr txBox="1"/>
          <p:nvPr/>
        </p:nvSpPr>
        <p:spPr>
          <a:xfrm>
            <a:off x="1645920" y="4911434"/>
            <a:ext cx="49379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Valuation Target: </a:t>
            </a:r>
            <a:r>
              <a:rPr lang="en-NZ" sz="20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SKC $1.33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8367898" y="1566048"/>
            <a:ext cx="26641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13"/>
          <p:cNvCxnSpPr/>
          <p:nvPr/>
        </p:nvCxnSpPr>
        <p:spPr>
          <a:xfrm>
            <a:off x="7854291" y="1966158"/>
            <a:ext cx="363920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42" name="Google Shape;242;p13"/>
          <p:cNvGraphicFramePr/>
          <p:nvPr/>
        </p:nvGraphicFramePr>
        <p:xfrm>
          <a:off x="524264" y="1950550"/>
          <a:ext cx="5207725" cy="2435166"/>
        </p:xfrm>
        <a:graphic>
          <a:graphicData uri="http://schemas.openxmlformats.org/drawingml/2006/chart">
            <c:chart r:id="rId5"/>
          </a:graphicData>
        </a:graphic>
      </p:graphicFrame>
      <p:cxnSp>
        <p:nvCxnSpPr>
          <p:cNvPr id="243" name="Google Shape;243;p13"/>
          <p:cNvCxnSpPr/>
          <p:nvPr/>
        </p:nvCxnSpPr>
        <p:spPr>
          <a:xfrm>
            <a:off x="1016107" y="2110663"/>
            <a:ext cx="0" cy="204857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" name="Google Shape;244;p13"/>
          <p:cNvSpPr txBox="1"/>
          <p:nvPr/>
        </p:nvSpPr>
        <p:spPr>
          <a:xfrm>
            <a:off x="2409479" y="2328665"/>
            <a:ext cx="51621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$1.32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4435812" y="2348102"/>
            <a:ext cx="49994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$1.62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1788412" y="3028929"/>
            <a:ext cx="4999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$1.21</a:t>
            </a:r>
            <a:endParaRPr/>
          </a:p>
        </p:txBody>
      </p:sp>
      <p:sp>
        <p:nvSpPr>
          <p:cNvPr id="247" name="Google Shape;247;p13"/>
          <p:cNvSpPr txBox="1"/>
          <p:nvPr/>
        </p:nvSpPr>
        <p:spPr>
          <a:xfrm>
            <a:off x="3189681" y="3011840"/>
            <a:ext cx="4999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$1.40</a:t>
            </a:r>
            <a:endParaRPr/>
          </a:p>
        </p:txBody>
      </p:sp>
      <p:sp>
        <p:nvSpPr>
          <p:cNvPr id="248" name="Google Shape;248;p13"/>
          <p:cNvSpPr txBox="1"/>
          <p:nvPr/>
        </p:nvSpPr>
        <p:spPr>
          <a:xfrm>
            <a:off x="3189681" y="3691061"/>
            <a:ext cx="4999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$1.40</a:t>
            </a:r>
            <a:endParaRPr/>
          </a:p>
        </p:txBody>
      </p:sp>
      <p:sp>
        <p:nvSpPr>
          <p:cNvPr id="249" name="Google Shape;249;p13"/>
          <p:cNvSpPr txBox="1"/>
          <p:nvPr/>
        </p:nvSpPr>
        <p:spPr>
          <a:xfrm>
            <a:off x="2177636" y="3691061"/>
            <a:ext cx="4999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$1.28</a:t>
            </a:r>
            <a:endParaRPr/>
          </a:p>
        </p:txBody>
      </p:sp>
      <p:graphicFrame>
        <p:nvGraphicFramePr>
          <p:cNvPr id="250" name="Google Shape;250;p13"/>
          <p:cNvGraphicFramePr/>
          <p:nvPr/>
        </p:nvGraphicFramePr>
        <p:xfrm>
          <a:off x="7332345" y="2039057"/>
          <a:ext cx="4721677" cy="3556839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255" name="Google Shape;2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0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/>
          <p:nvPr/>
        </p:nvSpPr>
        <p:spPr>
          <a:xfrm>
            <a:off x="396241" y="1184522"/>
            <a:ext cx="4041080" cy="2235334"/>
          </a:xfrm>
          <a:prstGeom prst="roundRect">
            <a:avLst>
              <a:gd fmla="val 16667" name="adj"/>
            </a:avLst>
          </a:prstGeom>
          <a:solidFill>
            <a:srgbClr val="BFBFBF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 txBox="1"/>
          <p:nvPr/>
        </p:nvSpPr>
        <p:spPr>
          <a:xfrm>
            <a:off x="2185986" y="26393"/>
            <a:ext cx="78200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Multi-Stage DDM</a:t>
            </a:r>
            <a:endParaRPr/>
          </a:p>
        </p:txBody>
      </p:sp>
      <p:sp>
        <p:nvSpPr>
          <p:cNvPr id="258" name="Google Shape;258;p14"/>
          <p:cNvSpPr txBox="1"/>
          <p:nvPr/>
        </p:nvSpPr>
        <p:spPr>
          <a:xfrm>
            <a:off x="1261885" y="1270828"/>
            <a:ext cx="19757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Payout Ratio</a:t>
            </a:r>
            <a:endParaRPr/>
          </a:p>
        </p:txBody>
      </p:sp>
      <p:sp>
        <p:nvSpPr>
          <p:cNvPr id="259" name="Google Shape;259;p14"/>
          <p:cNvSpPr txBox="1"/>
          <p:nvPr/>
        </p:nvSpPr>
        <p:spPr>
          <a:xfrm>
            <a:off x="7581934" y="1184523"/>
            <a:ext cx="1446275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Adj. DPS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937041" y="1781865"/>
            <a:ext cx="282305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SKC Dividend Payout Policy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419992" y="2158184"/>
            <a:ext cx="64770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/>
          </a:p>
        </p:txBody>
      </p:sp>
      <p:sp>
        <p:nvSpPr>
          <p:cNvPr id="262" name="Google Shape;262;p14"/>
          <p:cNvSpPr txBox="1"/>
          <p:nvPr/>
        </p:nvSpPr>
        <p:spPr>
          <a:xfrm>
            <a:off x="3719041" y="2199644"/>
            <a:ext cx="64770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90%</a:t>
            </a: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1067693" y="2204210"/>
            <a:ext cx="2692400" cy="26334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2731393" y="2199644"/>
            <a:ext cx="76200" cy="263340"/>
          </a:xfrm>
          <a:prstGeom prst="rect">
            <a:avLst/>
          </a:prstGeom>
          <a:solidFill>
            <a:srgbClr val="E1C171"/>
          </a:solidFill>
          <a:ln cap="flat" cmpd="sng" w="19050">
            <a:solidFill>
              <a:srgbClr val="99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2445642" y="2509010"/>
            <a:ext cx="64770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/>
          </a:p>
        </p:txBody>
      </p:sp>
      <p:sp>
        <p:nvSpPr>
          <p:cNvPr id="266" name="Google Shape;266;p14"/>
          <p:cNvSpPr txBox="1"/>
          <p:nvPr/>
        </p:nvSpPr>
        <p:spPr>
          <a:xfrm>
            <a:off x="4025441" y="4156133"/>
            <a:ext cx="3822755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Forecasted Dividend PMT</a:t>
            </a:r>
            <a:endParaRPr/>
          </a:p>
        </p:txBody>
      </p:sp>
      <p:graphicFrame>
        <p:nvGraphicFramePr>
          <p:cNvPr id="267" name="Google Shape;267;p14"/>
          <p:cNvGraphicFramePr/>
          <p:nvPr/>
        </p:nvGraphicFramePr>
        <p:xfrm>
          <a:off x="5072922" y="1695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1295400"/>
                <a:gridCol w="2921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2017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2018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2019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2020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2021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2022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2023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2024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DPS (cents)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$c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0.200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0.200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0.200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0.700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0.120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0.053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YoY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-0.500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6.000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-1.000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-0.563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Payout Ratio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1.998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0.502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0.879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0.566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0.333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0.636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0.693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DPS Theoretically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$c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0.239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0.079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0.152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0.048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0.038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0.117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0.106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Difference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$c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-0.039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0.121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0.048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0.052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0.662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-0.053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268" name="Google Shape;268;p14"/>
          <p:cNvCxnSpPr/>
          <p:nvPr/>
        </p:nvCxnSpPr>
        <p:spPr>
          <a:xfrm>
            <a:off x="5066614" y="3168897"/>
            <a:ext cx="268749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9" name="Google Shape;269;p14"/>
          <p:cNvCxnSpPr/>
          <p:nvPr/>
        </p:nvCxnSpPr>
        <p:spPr>
          <a:xfrm>
            <a:off x="8878824" y="3153187"/>
            <a:ext cx="265839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" name="Google Shape;270;p14"/>
          <p:cNvSpPr txBox="1"/>
          <p:nvPr/>
        </p:nvSpPr>
        <p:spPr>
          <a:xfrm>
            <a:off x="7292675" y="2879284"/>
            <a:ext cx="2024791" cy="531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Adj. Factor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11.3%</a:t>
            </a:r>
            <a:endParaRPr/>
          </a:p>
        </p:txBody>
      </p:sp>
      <p:sp>
        <p:nvSpPr>
          <p:cNvPr id="271" name="Google Shape;271;p14"/>
          <p:cNvSpPr/>
          <p:nvPr/>
        </p:nvSpPr>
        <p:spPr>
          <a:xfrm>
            <a:off x="4860414" y="1148750"/>
            <a:ext cx="6935345" cy="2323029"/>
          </a:xfrm>
          <a:prstGeom prst="roundRect">
            <a:avLst>
              <a:gd fmla="val 16667" name="adj"/>
            </a:avLst>
          </a:prstGeom>
          <a:solidFill>
            <a:srgbClr val="BFBFBF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396241" y="2912652"/>
            <a:ext cx="3899679" cy="55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* Team Consensus set payout ratio at 80%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1C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3" name="Google Shape;273;p14"/>
          <p:cNvGraphicFramePr/>
          <p:nvPr/>
        </p:nvGraphicFramePr>
        <p:xfrm>
          <a:off x="1067693" y="47607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2540000"/>
                <a:gridCol w="609600"/>
                <a:gridCol w="609600"/>
                <a:gridCol w="673100"/>
                <a:gridCol w="647700"/>
                <a:gridCol w="660400"/>
                <a:gridCol w="647700"/>
                <a:gridCol w="647700"/>
                <a:gridCol w="647700"/>
                <a:gridCol w="647700"/>
                <a:gridCol w="647700"/>
                <a:gridCol w="1016000"/>
              </a:tblGrid>
              <a:tr h="146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FY25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FY26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FY27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FY28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FY29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FY30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FY31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FY32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FY33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FY34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Terminal Value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Dividends per Share (DPS) 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0.205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0.210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0.212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0.214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0.217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0.220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0.223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0.226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0.229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1.788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DPS Growth (g)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857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2.6%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0.8%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1.0%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1.2%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1.5%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1.5%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1.4%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1.5%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Present Value (PV)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0.155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0.138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0.121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0.106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0.093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0.082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0.072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0.064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0.056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0.439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</a:tr>
            </a:tbl>
          </a:graphicData>
        </a:graphic>
      </p:graphicFrame>
      <p:sp>
        <p:nvSpPr>
          <p:cNvPr id="274" name="Google Shape;274;p14"/>
          <p:cNvSpPr txBox="1"/>
          <p:nvPr/>
        </p:nvSpPr>
        <p:spPr>
          <a:xfrm>
            <a:off x="4732404" y="5745682"/>
            <a:ext cx="272719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DDM Target: </a:t>
            </a:r>
            <a:r>
              <a:rPr lang="en-NZ" sz="24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$1.33</a:t>
            </a:r>
            <a:endParaRPr/>
          </a:p>
        </p:txBody>
      </p:sp>
      <p:cxnSp>
        <p:nvCxnSpPr>
          <p:cNvPr id="275" name="Google Shape;275;p14"/>
          <p:cNvCxnSpPr/>
          <p:nvPr/>
        </p:nvCxnSpPr>
        <p:spPr>
          <a:xfrm rot="10800000">
            <a:off x="0" y="5958048"/>
            <a:ext cx="4565484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14"/>
          <p:cNvCxnSpPr/>
          <p:nvPr/>
        </p:nvCxnSpPr>
        <p:spPr>
          <a:xfrm rot="10800000">
            <a:off x="7626513" y="5871912"/>
            <a:ext cx="4565484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Casino in Auckland" id="281" name="Google Shape;281;p15"/>
          <p:cNvPicPr preferRelativeResize="0"/>
          <p:nvPr/>
        </p:nvPicPr>
        <p:blipFill rotWithShape="1">
          <a:blip r:embed="rId3">
            <a:alphaModFix/>
          </a:blip>
          <a:srcRect b="7832" l="0" r="0" t="7833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5"/>
          <p:cNvSpPr/>
          <p:nvPr/>
        </p:nvSpPr>
        <p:spPr>
          <a:xfrm>
            <a:off x="-7941711" y="-10608711"/>
            <a:ext cx="25132011" cy="25132011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751320" y="1013149"/>
            <a:ext cx="58859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Multi-Stage DCF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3146889" y="-211112"/>
            <a:ext cx="104678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⚂</a:t>
            </a:r>
            <a:endParaRPr/>
          </a:p>
        </p:txBody>
      </p:sp>
      <p:graphicFrame>
        <p:nvGraphicFramePr>
          <p:cNvPr id="285" name="Google Shape;285;p15"/>
          <p:cNvGraphicFramePr/>
          <p:nvPr/>
        </p:nvGraphicFramePr>
        <p:xfrm>
          <a:off x="2083373" y="37062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1509100"/>
                <a:gridCol w="1031500"/>
                <a:gridCol w="681275"/>
              </a:tblGrid>
              <a:tr h="30630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DCF Valuation</a:t>
                      </a:r>
                      <a:endParaRPr b="1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9925" marB="49925" marR="99850" marL="99850" anchor="b">
                    <a:solidFill>
                      <a:srgbClr val="003D7A">
                        <a:alpha val="24705"/>
                      </a:srgbClr>
                    </a:solidFill>
                  </a:tcPr>
                </a:tc>
                <a:tc hMerge="1"/>
                <a:tc hMerge="1"/>
              </a:tr>
              <a:tr h="22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E8CF90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Intrinsic Value</a:t>
                      </a:r>
                      <a:endParaRPr b="1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E8CF90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Weights</a:t>
                      </a:r>
                      <a:endParaRPr b="1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E8CF90">
                        <a:alpha val="29803"/>
                      </a:srgbClr>
                    </a:solidFill>
                  </a:tcPr>
                </a:tc>
              </a:tr>
              <a:tr h="22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FCFF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$1.34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2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FCFE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$1.34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01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Gordon Growth 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F2F2F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$1.29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F2F2F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50%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F2F2F2">
                        <a:alpha val="20000"/>
                      </a:srgbClr>
                    </a:solidFill>
                  </a:tcPr>
                </a:tc>
              </a:tr>
              <a:tr h="22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Weighted DCF </a:t>
                      </a:r>
                      <a:endParaRPr/>
                    </a:p>
                  </a:txBody>
                  <a:tcPr marT="10075" marB="0" marR="10075" marL="10075" anchor="b">
                    <a:solidFill>
                      <a:srgbClr val="D8D8D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$1.31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D8D8D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2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075" marB="0" marR="10075" marL="10075" anchor="b">
                    <a:solidFill>
                      <a:srgbClr val="D8D8D8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6" name="Google Shape;286;p15"/>
          <p:cNvGraphicFramePr/>
          <p:nvPr/>
        </p:nvGraphicFramePr>
        <p:xfrm>
          <a:off x="8387349" y="6881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1493600"/>
                <a:gridCol w="902325"/>
              </a:tblGrid>
              <a:tr h="353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Sensitivity Analysis</a:t>
                      </a:r>
                      <a:endParaRPr/>
                    </a:p>
                  </a:txBody>
                  <a:tcPr marT="40950" marB="40950" marR="81900" marL="81900" anchor="b">
                    <a:solidFill>
                      <a:srgbClr val="003D7A">
                        <a:alpha val="24705"/>
                      </a:srgbClr>
                    </a:solidFill>
                  </a:tcPr>
                </a:tc>
                <a:tc hMerge="1"/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Change in Capex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E8CF90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DCF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E8CF90">
                        <a:alpha val="24705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$1.28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$1.28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$1.29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$1.29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$1.30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$1.31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$1.31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$1.32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$1.33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$1.33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$1.34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-3%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$1.35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$1.35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-5%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$1.36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-6%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$1.37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-7%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$1.37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  <a:tr h="25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-8%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$1.38 </a:t>
                      </a:r>
                      <a:endParaRPr/>
                    </a:p>
                  </a:txBody>
                  <a:tcPr marT="12450" marB="0" marR="12450" marL="12450" anchor="b">
                    <a:solidFill>
                      <a:srgbClr val="D8D8D8">
                        <a:alpha val="9803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Google Shape;287;p15"/>
          <p:cNvGraphicFramePr/>
          <p:nvPr/>
        </p:nvGraphicFramePr>
        <p:xfrm>
          <a:off x="421403" y="18619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{12FA6B70-1F36-45E6-A5D6-770D47C52C81}</a:tableStyleId>
              </a:tblPr>
              <a:tblGrid>
                <a:gridCol w="1822925"/>
                <a:gridCol w="1822925"/>
                <a:gridCol w="1822925"/>
                <a:gridCol w="1822925"/>
              </a:tblGrid>
              <a:tr h="39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NZ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DCF TARGET:</a:t>
                      </a:r>
                      <a:endParaRPr b="1" sz="2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2000">
                          <a:solidFill>
                            <a:srgbClr val="E1C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SKC $1.31</a:t>
                      </a:r>
                      <a:endParaRPr sz="2000">
                        <a:solidFill>
                          <a:srgbClr val="E1C17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 of Debt </a:t>
                      </a:r>
                      <a:endParaRPr/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 of Equity</a:t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WACC</a:t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Terminal Growth</a:t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A3D1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7.88%</a:t>
                      </a:r>
                      <a:endParaRPr sz="1400">
                        <a:solidFill>
                          <a:srgbClr val="A3D1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A3D1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15.09%</a:t>
                      </a:r>
                      <a:endParaRPr sz="1400">
                        <a:solidFill>
                          <a:srgbClr val="A3D1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A3D1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11.34%</a:t>
                      </a:r>
                      <a:endParaRPr sz="1400">
                        <a:solidFill>
                          <a:srgbClr val="A3D1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A3D1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2.0%</a:t>
                      </a:r>
                      <a:endParaRPr/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Downside: </a:t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>
                          <a:solidFill>
                            <a:srgbClr val="E1C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5.07%</a:t>
                      </a:r>
                      <a:endParaRPr sz="1400">
                        <a:solidFill>
                          <a:srgbClr val="E1C17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700" marB="36700" marR="73375" marL="73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88" name="Google Shape;288;p15"/>
          <p:cNvCxnSpPr/>
          <p:nvPr/>
        </p:nvCxnSpPr>
        <p:spPr>
          <a:xfrm>
            <a:off x="772998" y="2055044"/>
            <a:ext cx="164969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15"/>
          <p:cNvCxnSpPr/>
          <p:nvPr/>
        </p:nvCxnSpPr>
        <p:spPr>
          <a:xfrm>
            <a:off x="5305237" y="2037762"/>
            <a:ext cx="223620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p15"/>
          <p:cNvCxnSpPr/>
          <p:nvPr/>
        </p:nvCxnSpPr>
        <p:spPr>
          <a:xfrm>
            <a:off x="772998" y="3055857"/>
            <a:ext cx="229752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1" name="Google Shape;291;p15"/>
          <p:cNvCxnSpPr/>
          <p:nvPr/>
        </p:nvCxnSpPr>
        <p:spPr>
          <a:xfrm>
            <a:off x="4705350" y="3040147"/>
            <a:ext cx="2836093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/>
          <p:nvPr/>
        </p:nvSpPr>
        <p:spPr>
          <a:xfrm>
            <a:off x="3071699" y="404699"/>
            <a:ext cx="6048602" cy="6048602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3153013" y="3667130"/>
            <a:ext cx="588596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INVESTMENT RISKS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5208266" y="889045"/>
            <a:ext cx="1775461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9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Adelaide: Casino to pay $67m over money laundering and financing  terrorism case" id="303" name="Google Shape;3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6089" y="0"/>
            <a:ext cx="12508089" cy="70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/>
          <p:nvPr/>
        </p:nvSpPr>
        <p:spPr>
          <a:xfrm>
            <a:off x="-2650174" y="-4856494"/>
            <a:ext cx="17249120" cy="17249120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3153014" y="1335405"/>
            <a:ext cx="58859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INVESTMENT RISKS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5596507" y="0"/>
            <a:ext cx="99898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🂠</a:t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574302" y="2126158"/>
            <a:ext cx="6302748" cy="2924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480"/>
              <a:buNone/>
            </a:pPr>
            <a:r>
              <a:rPr lang="en-NZ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R1) Regulatory: Mandatory carded play will negatively affect future revenue streams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None/>
            </a:pPr>
            <a:r>
              <a:t/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480"/>
              <a:buNone/>
            </a:pPr>
            <a:r>
              <a:rPr lang="en-NZ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R2) Debt: Surging debts; debt refinancing could be an issue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None/>
            </a:pPr>
            <a:r>
              <a:t/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480"/>
              <a:buNone/>
            </a:pPr>
            <a:r>
              <a:rPr lang="en-NZ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R3) Economic: Inflation hangover amidst lower discretionary spending, causing higher operational costs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None/>
            </a:pPr>
            <a:r>
              <a:t/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480"/>
              <a:buNone/>
            </a:pPr>
            <a:r>
              <a:rPr lang="en-NZ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R4) Management: 6 out of 17 board members have been at SkyCity for less than one year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None/>
            </a:pPr>
            <a:r>
              <a:t/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480"/>
              <a:buNone/>
            </a:pPr>
            <a:r>
              <a:rPr lang="en-NZ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R5) Cash Flow &amp; Liquidity: Declining cash reserves and negative working capital threaten SkyCity’s credit rating</a:t>
            </a:r>
            <a:endParaRPr/>
          </a:p>
        </p:txBody>
      </p:sp>
      <p:graphicFrame>
        <p:nvGraphicFramePr>
          <p:cNvPr id="308" name="Google Shape;308;p17"/>
          <p:cNvGraphicFramePr/>
          <p:nvPr/>
        </p:nvGraphicFramePr>
        <p:xfrm>
          <a:off x="7200900" y="2321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228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Likelihood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2000" u="none" strike="noStrike">
                          <a:solidFill>
                            <a:schemeClr val="lt1"/>
                          </a:solidFill>
                        </a:rPr>
                        <a:t>R1</a:t>
                      </a:r>
                      <a:endParaRPr b="1" i="0" sz="2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6000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6000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2000" u="none" strike="noStrike">
                          <a:solidFill>
                            <a:schemeClr val="lt1"/>
                          </a:solidFill>
                        </a:rPr>
                        <a:t>R2</a:t>
                      </a:r>
                      <a:endParaRPr b="1" i="0" sz="2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6000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2000" u="none" strike="noStrike">
                          <a:solidFill>
                            <a:schemeClr val="lt1"/>
                          </a:solidFill>
                        </a:rPr>
                        <a:t>R4</a:t>
                      </a:r>
                      <a:endParaRPr b="1" i="0" sz="2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2000" u="none" strike="noStrike">
                          <a:solidFill>
                            <a:schemeClr val="lt1"/>
                          </a:solidFill>
                        </a:rPr>
                        <a:t>R5</a:t>
                      </a:r>
                      <a:endParaRPr b="1" i="0" sz="2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2000" u="none" strike="noStrike">
                          <a:solidFill>
                            <a:schemeClr val="lt1"/>
                          </a:solidFill>
                        </a:rPr>
                        <a:t>R3</a:t>
                      </a:r>
                      <a:endParaRPr b="1" i="0" sz="2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solidFill>
                      <a:srgbClr val="003D7A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6000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  <a:highlight>
                            <a:srgbClr val="F3F9FF"/>
                          </a:highlight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highlight>
                          <a:srgbClr val="F3F9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Severity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/>
          <p:nvPr/>
        </p:nvSpPr>
        <p:spPr>
          <a:xfrm>
            <a:off x="3071699" y="404699"/>
            <a:ext cx="6048602" cy="6048602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8"/>
          <p:cNvSpPr txBox="1"/>
          <p:nvPr/>
        </p:nvSpPr>
        <p:spPr>
          <a:xfrm>
            <a:off x="3153014" y="3739994"/>
            <a:ext cx="58859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ESG PILLARS</a:t>
            </a:r>
            <a:endParaRPr/>
          </a:p>
        </p:txBody>
      </p:sp>
      <p:pic>
        <p:nvPicPr>
          <p:cNvPr descr="Open hand with plant with solid fill" id="315" name="Google Shape;3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698" y="1225394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 Tower in Auckland" id="320" name="Google Shape;320;p19"/>
          <p:cNvPicPr preferRelativeResize="0"/>
          <p:nvPr/>
        </p:nvPicPr>
        <p:blipFill rotWithShape="1">
          <a:blip r:embed="rId3">
            <a:alphaModFix/>
          </a:blip>
          <a:srcRect b="7865" l="0" r="0" t="7865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/>
          <p:nvPr/>
        </p:nvSpPr>
        <p:spPr>
          <a:xfrm>
            <a:off x="-2532743" y="-5326414"/>
            <a:ext cx="17257486" cy="17257486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3312671" y="1243537"/>
            <a:ext cx="58859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ESG PILLARS</a:t>
            </a:r>
            <a:endParaRPr/>
          </a:p>
        </p:txBody>
      </p:sp>
      <p:pic>
        <p:nvPicPr>
          <p:cNvPr descr="Open hand with plant with solid fill" id="323" name="Google Shape;3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540" y="131378"/>
            <a:ext cx="1248232" cy="124823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/>
        </p:nvSpPr>
        <p:spPr>
          <a:xfrm>
            <a:off x="487703" y="2259448"/>
            <a:ext cx="5517171" cy="28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NZ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Environmental: Strong on climate exposure &amp; energy management, sustainability initiatives, emissions reduction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NZ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Social: Excellent in customer welfare and responsible gambling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NZ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Governance: Diverse Board of Directors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NZ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Challenges: Improving data security and ethics compliance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5" name="Google Shape;325;p19"/>
          <p:cNvGraphicFramePr/>
          <p:nvPr/>
        </p:nvGraphicFramePr>
        <p:xfrm>
          <a:off x="6879772" y="2259448"/>
          <a:ext cx="4588028" cy="2766096"/>
        </p:xfrm>
        <a:graphic>
          <a:graphicData uri="http://schemas.openxmlformats.org/drawingml/2006/chart">
            <c:chart r:id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543197"/>
            <a:ext cx="12191999" cy="761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30050" y="1799694"/>
            <a:ext cx="2991511" cy="16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6657" y="2591661"/>
            <a:ext cx="2991512" cy="16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>
            <a:hlinkClick action="ppaction://hlinksldjump"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23989" y="550151"/>
            <a:ext cx="3069900" cy="172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>
            <a:hlinkClick action="ppaction://hlinksldjump"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72564" y="1480540"/>
            <a:ext cx="3592444" cy="20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05872" y="1091602"/>
            <a:ext cx="3592444" cy="20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>
            <a:hlinkClick action="ppaction://hlinksldjump"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75856" y="3073400"/>
            <a:ext cx="4200926" cy="2363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>
            <a:hlinkClick action="ppaction://hlinksldjump"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08255" y="3516849"/>
            <a:ext cx="3878372" cy="2181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>
            <a:hlinkClick action="ppaction://hlinksldjump"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103668" y="1691872"/>
            <a:ext cx="3592444" cy="20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2;p21" id="330" name="Google Shape;330;p20"/>
          <p:cNvPicPr preferRelativeResize="0"/>
          <p:nvPr/>
        </p:nvPicPr>
        <p:blipFill rotWithShape="1">
          <a:blip r:embed="rId3">
            <a:alphaModFix/>
          </a:blip>
          <a:srcRect b="7865" l="0" r="0" t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0"/>
          <p:cNvSpPr/>
          <p:nvPr/>
        </p:nvSpPr>
        <p:spPr>
          <a:xfrm>
            <a:off x="-2532744" y="-5773982"/>
            <a:ext cx="17257488" cy="17257488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3358396" y="1243536"/>
            <a:ext cx="5794520" cy="609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NZ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ESG PILLARS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25;p21" id="333" name="Google Shape;3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539" y="131378"/>
            <a:ext cx="1248234" cy="1248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6;p21" id="334" name="Google Shape;33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699" y="2165572"/>
            <a:ext cx="3296417" cy="2005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21" id="335" name="Google Shape;33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560" y="2845601"/>
            <a:ext cx="1825244" cy="15325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8;p21" id="336" name="Google Shape;33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59135" y="2827567"/>
            <a:ext cx="1713125" cy="1511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21" id="337" name="Google Shape;33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2800" y="2827567"/>
            <a:ext cx="1621678" cy="1511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0;p21" id="338" name="Google Shape;33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25623" y="2805715"/>
            <a:ext cx="1670450" cy="1505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0"/>
          <p:cNvSpPr txBox="1"/>
          <p:nvPr/>
        </p:nvSpPr>
        <p:spPr>
          <a:xfrm>
            <a:off x="954699" y="4474654"/>
            <a:ext cx="1789549" cy="1684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Avril Baynes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Managing Director/Interim COO: Australia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3259441" y="4531535"/>
            <a:ext cx="1596651" cy="1417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Brad Burnett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 Mgr: Auckland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36;p21" id="341" name="Google Shape;341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7691" y="2796591"/>
            <a:ext cx="1880927" cy="157390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"/>
          <p:cNvSpPr txBox="1"/>
          <p:nvPr/>
        </p:nvSpPr>
        <p:spPr>
          <a:xfrm>
            <a:off x="5371283" y="4531535"/>
            <a:ext cx="1596651" cy="1684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Callum Mallett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COO: New Zealand &amp; Australia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7585313" y="4531535"/>
            <a:ext cx="1596651" cy="1150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Jason Walbridge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9662523" y="4531535"/>
            <a:ext cx="1596651" cy="1150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Peter  Fredricson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NZ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/>
          <p:nvPr/>
        </p:nvSpPr>
        <p:spPr>
          <a:xfrm>
            <a:off x="2643313" y="404699"/>
            <a:ext cx="6048602" cy="6048602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 txBox="1"/>
          <p:nvPr/>
        </p:nvSpPr>
        <p:spPr>
          <a:xfrm>
            <a:off x="3319821" y="2967335"/>
            <a:ext cx="46955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355" name="Google Shape;3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30888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2"/>
          <p:cNvSpPr/>
          <p:nvPr/>
        </p:nvSpPr>
        <p:spPr>
          <a:xfrm>
            <a:off x="7747000" y="-430888"/>
            <a:ext cx="4445001" cy="79118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2"/>
          <p:cNvSpPr txBox="1"/>
          <p:nvPr>
            <p:ph type="title"/>
          </p:nvPr>
        </p:nvSpPr>
        <p:spPr>
          <a:xfrm>
            <a:off x="7887893" y="193131"/>
            <a:ext cx="3562349" cy="733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Appendix Menu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 txBox="1"/>
          <p:nvPr/>
        </p:nvSpPr>
        <p:spPr>
          <a:xfrm>
            <a:off x="8068100" y="1219607"/>
            <a:ext cx="8370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Thesis I:</a:t>
            </a:r>
            <a:endParaRPr/>
          </a:p>
        </p:txBody>
      </p:sp>
      <p:sp>
        <p:nvSpPr>
          <p:cNvPr id="359" name="Google Shape;359;p22"/>
          <p:cNvSpPr txBox="1"/>
          <p:nvPr/>
        </p:nvSpPr>
        <p:spPr>
          <a:xfrm>
            <a:off x="8078744" y="1819205"/>
            <a:ext cx="8867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Thesis II:</a:t>
            </a:r>
            <a:endParaRPr/>
          </a:p>
        </p:txBody>
      </p:sp>
      <p:sp>
        <p:nvSpPr>
          <p:cNvPr id="360" name="Google Shape;360;p22"/>
          <p:cNvSpPr txBox="1"/>
          <p:nvPr/>
        </p:nvSpPr>
        <p:spPr>
          <a:xfrm>
            <a:off x="8082421" y="2736670"/>
            <a:ext cx="936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Thesis III:</a:t>
            </a:r>
            <a:endParaRPr/>
          </a:p>
        </p:txBody>
      </p:sp>
      <p:sp>
        <p:nvSpPr>
          <p:cNvPr id="361" name="Google Shape;361;p22"/>
          <p:cNvSpPr txBox="1"/>
          <p:nvPr/>
        </p:nvSpPr>
        <p:spPr>
          <a:xfrm>
            <a:off x="8082784" y="3425130"/>
            <a:ext cx="9717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Valuation:</a:t>
            </a:r>
            <a:endParaRPr/>
          </a:p>
        </p:txBody>
      </p:sp>
      <p:sp>
        <p:nvSpPr>
          <p:cNvPr id="362" name="Google Shape;362;p22"/>
          <p:cNvSpPr txBox="1"/>
          <p:nvPr/>
        </p:nvSpPr>
        <p:spPr>
          <a:xfrm>
            <a:off x="8064550" y="5533307"/>
            <a:ext cx="26645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Macro-Economic Environment:</a:t>
            </a:r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8078742" y="2066147"/>
            <a:ext cx="93647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Debt Profile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8079104" y="3672747"/>
            <a:ext cx="179728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 of Equity Calculation</a:t>
            </a:r>
            <a:endParaRPr sz="11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2">
            <a:hlinkClick action="ppaction://hlinksldjump" r:id="rId6"/>
          </p:cNvPr>
          <p:cNvSpPr txBox="1"/>
          <p:nvPr/>
        </p:nvSpPr>
        <p:spPr>
          <a:xfrm>
            <a:off x="8078742" y="3917519"/>
            <a:ext cx="171393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COE Sensitivity Analysis</a:t>
            </a:r>
            <a:endParaRPr/>
          </a:p>
        </p:txBody>
      </p:sp>
      <p:sp>
        <p:nvSpPr>
          <p:cNvPr id="366" name="Google Shape;366;p22">
            <a:hlinkClick action="ppaction://hlinksldjump" r:id="rId7"/>
          </p:cNvPr>
          <p:cNvSpPr txBox="1"/>
          <p:nvPr/>
        </p:nvSpPr>
        <p:spPr>
          <a:xfrm>
            <a:off x="8078744" y="4139756"/>
            <a:ext cx="156645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Terminal Growth Rate</a:t>
            </a:r>
            <a:endParaRPr/>
          </a:p>
        </p:txBody>
      </p:sp>
      <p:sp>
        <p:nvSpPr>
          <p:cNvPr id="367" name="Google Shape;367;p22">
            <a:hlinkClick action="ppaction://hlinksldjump" r:id="rId8"/>
          </p:cNvPr>
          <p:cNvSpPr txBox="1"/>
          <p:nvPr/>
        </p:nvSpPr>
        <p:spPr>
          <a:xfrm>
            <a:off x="8078743" y="4387947"/>
            <a:ext cx="96532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Exit Multiple</a:t>
            </a:r>
            <a:endParaRPr/>
          </a:p>
        </p:txBody>
      </p:sp>
      <p:sp>
        <p:nvSpPr>
          <p:cNvPr id="368" name="Google Shape;368;p22">
            <a:hlinkClick action="ppaction://hlinksldjump" r:id="rId9"/>
          </p:cNvPr>
          <p:cNvSpPr txBox="1"/>
          <p:nvPr/>
        </p:nvSpPr>
        <p:spPr>
          <a:xfrm>
            <a:off x="8078742" y="4634563"/>
            <a:ext cx="173156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Dividend Discount Model</a:t>
            </a:r>
            <a:endParaRPr/>
          </a:p>
        </p:txBody>
      </p:sp>
      <p:sp>
        <p:nvSpPr>
          <p:cNvPr id="369" name="Google Shape;369;p22"/>
          <p:cNvSpPr txBox="1"/>
          <p:nvPr/>
        </p:nvSpPr>
        <p:spPr>
          <a:xfrm>
            <a:off x="8068099" y="1443437"/>
            <a:ext cx="125547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Net Debt/EBITDA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>
            <a:hlinkClick action="ppaction://hlinksldjump" r:id="rId11"/>
          </p:cNvPr>
          <p:cNvSpPr txBox="1"/>
          <p:nvPr/>
        </p:nvSpPr>
        <p:spPr>
          <a:xfrm>
            <a:off x="8078743" y="2249430"/>
            <a:ext cx="11849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Erosion of Cash</a:t>
            </a:r>
            <a:endParaRPr/>
          </a:p>
        </p:txBody>
      </p:sp>
      <p:sp>
        <p:nvSpPr>
          <p:cNvPr id="371" name="Google Shape;371;p22">
            <a:hlinkClick action="ppaction://hlinksldjump" r:id="rId12"/>
          </p:cNvPr>
          <p:cNvSpPr txBox="1"/>
          <p:nvPr/>
        </p:nvSpPr>
        <p:spPr>
          <a:xfrm>
            <a:off x="8078742" y="2974817"/>
            <a:ext cx="245612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Regulatory Environment Challenges</a:t>
            </a:r>
            <a:endParaRPr/>
          </a:p>
        </p:txBody>
      </p:sp>
      <p:sp>
        <p:nvSpPr>
          <p:cNvPr id="372" name="Google Shape;372;p22">
            <a:hlinkClick action="ppaction://hlinksldjump" r:id="rId13"/>
          </p:cNvPr>
          <p:cNvSpPr txBox="1"/>
          <p:nvPr/>
        </p:nvSpPr>
        <p:spPr>
          <a:xfrm>
            <a:off x="8078742" y="4904516"/>
            <a:ext cx="190148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Online Gambling Projection</a:t>
            </a:r>
            <a:endParaRPr/>
          </a:p>
        </p:txBody>
      </p:sp>
      <p:sp>
        <p:nvSpPr>
          <p:cNvPr id="373" name="Google Shape;373;p22">
            <a:hlinkClick action="ppaction://hlinksldjump" r:id="rId14"/>
          </p:cNvPr>
          <p:cNvSpPr txBox="1"/>
          <p:nvPr/>
        </p:nvSpPr>
        <p:spPr>
          <a:xfrm>
            <a:off x="8098318" y="5794917"/>
            <a:ext cx="295305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Economic Forecasts &amp; Business Confidence</a:t>
            </a:r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6860" y="323287"/>
            <a:ext cx="5233280" cy="896320"/>
          </a:xfrm>
          <a:prstGeom prst="roundRect">
            <a:avLst>
              <a:gd fmla="val 16667" name="adj"/>
            </a:avLst>
          </a:prstGeom>
          <a:solidFill>
            <a:srgbClr val="003D7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1256859" y="1755814"/>
            <a:ext cx="5233280" cy="896320"/>
          </a:xfrm>
          <a:prstGeom prst="roundRect">
            <a:avLst>
              <a:gd fmla="val 16667" name="adj"/>
            </a:avLst>
          </a:prstGeom>
          <a:solidFill>
            <a:srgbClr val="E1C171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1256859" y="3188341"/>
            <a:ext cx="5233280" cy="896320"/>
          </a:xfrm>
          <a:prstGeom prst="roundRect">
            <a:avLst>
              <a:gd fmla="val 16667" name="adj"/>
            </a:avLst>
          </a:prstGeom>
          <a:solidFill>
            <a:srgbClr val="A5A5A5">
              <a:alpha val="2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1256859" y="588265"/>
            <a:ext cx="5233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Conservative Stance to Capital Management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 txBox="1"/>
          <p:nvPr/>
        </p:nvSpPr>
        <p:spPr>
          <a:xfrm>
            <a:off x="1256859" y="2008553"/>
            <a:ext cx="5233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Erosion of Cash Poses a Threat to the Firm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 txBox="1"/>
          <p:nvPr/>
        </p:nvSpPr>
        <p:spPr>
          <a:xfrm>
            <a:off x="1577960" y="3451835"/>
            <a:ext cx="4591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Regulatory Environment Poses Challenges</a:t>
            </a:r>
            <a:endParaRPr/>
          </a:p>
        </p:txBody>
      </p:sp>
      <p:sp>
        <p:nvSpPr>
          <p:cNvPr id="380" name="Google Shape;380;p22"/>
          <p:cNvSpPr/>
          <p:nvPr/>
        </p:nvSpPr>
        <p:spPr>
          <a:xfrm>
            <a:off x="1" y="4824005"/>
            <a:ext cx="7747000" cy="2656986"/>
          </a:xfrm>
          <a:prstGeom prst="rect">
            <a:avLst/>
          </a:prstGeom>
          <a:gradFill>
            <a:gsLst>
              <a:gs pos="0">
                <a:srgbClr val="003D7A"/>
              </a:gs>
              <a:gs pos="7338">
                <a:srgbClr val="003D7A"/>
              </a:gs>
              <a:gs pos="32000">
                <a:srgbClr val="003D7A"/>
              </a:gs>
              <a:gs pos="76000">
                <a:srgbClr val="0C0C0C">
                  <a:alpha val="90980"/>
                </a:srgbClr>
              </a:gs>
              <a:gs pos="100000">
                <a:srgbClr val="0C0C0C">
                  <a:alpha val="9098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 txBox="1"/>
          <p:nvPr/>
        </p:nvSpPr>
        <p:spPr>
          <a:xfrm>
            <a:off x="49260" y="4840749"/>
            <a:ext cx="7648480" cy="811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5185"/>
              <a:buFont typeface="Corbel"/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Sky City Entertainment Group (NZX: SKC)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5184"/>
              <a:buFont typeface="Corbe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246107" y="5595810"/>
            <a:ext cx="4520944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 PRICE AS OF 17 OCTOBER: $1.38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 PRICE: $1.33 (3.4% DOWNSIDE)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RECOMMENDATION:</a:t>
            </a:r>
            <a:r>
              <a:rPr lang="en-NZ" sz="18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NZ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2"/>
          <p:cNvSpPr/>
          <p:nvPr/>
        </p:nvSpPr>
        <p:spPr>
          <a:xfrm>
            <a:off x="1" y="4824005"/>
            <a:ext cx="7746998" cy="631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11546028" y="-430888"/>
            <a:ext cx="399864" cy="7777986"/>
          </a:xfrm>
          <a:prstGeom prst="rect">
            <a:avLst/>
          </a:prstGeom>
          <a:solidFill>
            <a:srgbClr val="003D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2"/>
          <p:cNvSpPr/>
          <p:nvPr/>
        </p:nvSpPr>
        <p:spPr>
          <a:xfrm rot="5400000">
            <a:off x="7549287" y="3841143"/>
            <a:ext cx="8793209" cy="71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2">
            <a:hlinkClick action="ppaction://hlinksldjump" r:id="rId15"/>
          </p:cNvPr>
          <p:cNvSpPr txBox="1"/>
          <p:nvPr/>
        </p:nvSpPr>
        <p:spPr>
          <a:xfrm>
            <a:off x="8100859" y="5165051"/>
            <a:ext cx="15359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1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Investment Summary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391" name="Google Shape;3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7149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>
            <a:hlinkClick action="ppaction://hlinksldjump" r:id="rId4"/>
          </p:cNvPr>
          <p:cNvSpPr txBox="1"/>
          <p:nvPr/>
        </p:nvSpPr>
        <p:spPr>
          <a:xfrm>
            <a:off x="2185986" y="-71682"/>
            <a:ext cx="7820025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Debt Profile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3"/>
          <p:cNvSpPr txBox="1"/>
          <p:nvPr/>
        </p:nvSpPr>
        <p:spPr>
          <a:xfrm>
            <a:off x="85286" y="711025"/>
            <a:ext cx="6609426" cy="51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❖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net debt of $670M as at 30</a:t>
            </a:r>
            <a:r>
              <a:rPr baseline="30000"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Jun’24, representing borrowings ($603M), and leases ($121M) offset by cash $61M</a:t>
            </a:r>
            <a:endParaRPr/>
          </a:p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❖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Liquidity headroom of $217M, reflected unutilised, committed syndicated debt facility ($252M) and cash reserves </a:t>
            </a:r>
            <a:endParaRPr/>
          </a:p>
          <a:p>
            <a:pPr indent="-29197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❖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 debt/EBITDA ratio of 2.3x, in line with guidance and within covenants and investment grade credit rating metrics </a:t>
            </a:r>
            <a:endParaRPr/>
          </a:p>
          <a:p>
            <a:pPr indent="-29197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❖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Successful early refinance of selected tranches of debt maturing in 2025 and 2026:</a:t>
            </a:r>
            <a:endParaRPr/>
          </a:p>
          <a:p>
            <a:pPr indent="-29197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✔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US$150M of USPP debt negotiated with 7-year tenor (Sep’2031)</a:t>
            </a:r>
            <a:endParaRPr/>
          </a:p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✔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Extended $217.5M of syndicated debt facility to FY28 and FY29 </a:t>
            </a:r>
            <a:endParaRPr/>
          </a:p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✔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debt maturing before 2027 </a:t>
            </a:r>
            <a:endParaRPr/>
          </a:p>
          <a:p>
            <a:pPr indent="-29197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197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❖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Board suspended FY24 final dividends and FY25 dividend payments to maintain conservative balance sheet ratings </a:t>
            </a:r>
            <a:endParaRPr/>
          </a:p>
          <a:p>
            <a:pPr indent="-29197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❖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S&amp;P debt ratings of BBB-</a:t>
            </a:r>
            <a:endParaRPr/>
          </a:p>
          <a:p>
            <a:pPr indent="-29197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33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Noto Sans Symbols"/>
              <a:buChar char="❖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Medium term expected rating target BBB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23"/>
          <p:cNvPicPr preferRelativeResize="0"/>
          <p:nvPr/>
        </p:nvPicPr>
        <p:blipFill rotWithShape="1">
          <a:blip r:embed="rId5">
            <a:alphaModFix/>
          </a:blip>
          <a:srcRect b="50275" l="0" r="0" t="0"/>
          <a:stretch/>
        </p:blipFill>
        <p:spPr>
          <a:xfrm>
            <a:off x="6705411" y="711025"/>
            <a:ext cx="4889196" cy="28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3"/>
          <p:cNvPicPr preferRelativeResize="0"/>
          <p:nvPr/>
        </p:nvPicPr>
        <p:blipFill rotWithShape="1">
          <a:blip r:embed="rId5">
            <a:alphaModFix/>
          </a:blip>
          <a:srcRect b="0" l="0" r="0" t="50000"/>
          <a:stretch/>
        </p:blipFill>
        <p:spPr>
          <a:xfrm>
            <a:off x="6705410" y="3775403"/>
            <a:ext cx="4889196" cy="2853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400" name="Google Shape;400;p24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>
            <a:hlinkClick action="ppaction://hlinksldjump" r:id="rId5"/>
          </p:cNvPr>
          <p:cNvSpPr txBox="1"/>
          <p:nvPr/>
        </p:nvSpPr>
        <p:spPr>
          <a:xfrm>
            <a:off x="2185986" y="26393"/>
            <a:ext cx="78200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of Equity Calculation</a:t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431800" y="937006"/>
            <a:ext cx="11379200" cy="1602994"/>
          </a:xfrm>
          <a:prstGeom prst="roundRect">
            <a:avLst>
              <a:gd fmla="val 16667" name="adj"/>
            </a:avLst>
          </a:prstGeom>
          <a:solidFill>
            <a:srgbClr val="D8D8D8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4"/>
          <p:cNvSpPr txBox="1"/>
          <p:nvPr/>
        </p:nvSpPr>
        <p:spPr>
          <a:xfrm>
            <a:off x="2647087" y="1022178"/>
            <a:ext cx="1136805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CAPM</a:t>
            </a:r>
            <a:endParaRPr/>
          </a:p>
        </p:txBody>
      </p:sp>
      <p:sp>
        <p:nvSpPr>
          <p:cNvPr id="404" name="Google Shape;404;p24"/>
          <p:cNvSpPr txBox="1"/>
          <p:nvPr/>
        </p:nvSpPr>
        <p:spPr>
          <a:xfrm>
            <a:off x="6894613" y="1002665"/>
            <a:ext cx="4444999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Fama-French 5 Factor Model</a:t>
            </a:r>
            <a:endParaRPr/>
          </a:p>
        </p:txBody>
      </p:sp>
      <p:cxnSp>
        <p:nvCxnSpPr>
          <p:cNvPr id="405" name="Google Shape;405;p24"/>
          <p:cNvCxnSpPr/>
          <p:nvPr/>
        </p:nvCxnSpPr>
        <p:spPr>
          <a:xfrm>
            <a:off x="540155" y="1493056"/>
            <a:ext cx="1097874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" name="Google Shape;406;p24"/>
          <p:cNvCxnSpPr/>
          <p:nvPr/>
        </p:nvCxnSpPr>
        <p:spPr>
          <a:xfrm>
            <a:off x="6036489" y="1590039"/>
            <a:ext cx="0" cy="48641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24"/>
          <p:cNvSpPr txBox="1"/>
          <p:nvPr/>
        </p:nvSpPr>
        <p:spPr>
          <a:xfrm>
            <a:off x="3467656" y="1560273"/>
            <a:ext cx="2096812" cy="58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/>
          </a:p>
        </p:txBody>
      </p:sp>
      <p:sp>
        <p:nvSpPr>
          <p:cNvPr id="408" name="Google Shape;408;p24"/>
          <p:cNvSpPr txBox="1"/>
          <p:nvPr/>
        </p:nvSpPr>
        <p:spPr>
          <a:xfrm>
            <a:off x="882135" y="1560272"/>
            <a:ext cx="2096812" cy="58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of Equity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14.43%</a:t>
            </a:r>
            <a:endParaRPr/>
          </a:p>
        </p:txBody>
      </p:sp>
      <p:sp>
        <p:nvSpPr>
          <p:cNvPr id="409" name="Google Shape;409;p24"/>
          <p:cNvSpPr txBox="1"/>
          <p:nvPr/>
        </p:nvSpPr>
        <p:spPr>
          <a:xfrm>
            <a:off x="6579002" y="1590039"/>
            <a:ext cx="2096812" cy="58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of Equity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15.53%</a:t>
            </a:r>
            <a:endParaRPr/>
          </a:p>
        </p:txBody>
      </p:sp>
      <p:sp>
        <p:nvSpPr>
          <p:cNvPr id="410" name="Google Shape;410;p24"/>
          <p:cNvSpPr txBox="1"/>
          <p:nvPr/>
        </p:nvSpPr>
        <p:spPr>
          <a:xfrm>
            <a:off x="9212590" y="1558716"/>
            <a:ext cx="2096812" cy="58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/>
          </a:p>
        </p:txBody>
      </p:sp>
      <p:cxnSp>
        <p:nvCxnSpPr>
          <p:cNvPr id="411" name="Google Shape;411;p24"/>
          <p:cNvCxnSpPr/>
          <p:nvPr/>
        </p:nvCxnSpPr>
        <p:spPr>
          <a:xfrm>
            <a:off x="540154" y="2176866"/>
            <a:ext cx="1097874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2" name="Google Shape;412;p24"/>
          <p:cNvSpPr/>
          <p:nvPr/>
        </p:nvSpPr>
        <p:spPr>
          <a:xfrm>
            <a:off x="431800" y="3142069"/>
            <a:ext cx="5604689" cy="1760132"/>
          </a:xfrm>
          <a:prstGeom prst="roundRect">
            <a:avLst>
              <a:gd fmla="val 16667" name="adj"/>
            </a:avLst>
          </a:prstGeom>
          <a:solidFill>
            <a:srgbClr val="D8D8D8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4"/>
          <p:cNvSpPr txBox="1"/>
          <p:nvPr/>
        </p:nvSpPr>
        <p:spPr>
          <a:xfrm>
            <a:off x="1703470" y="3173075"/>
            <a:ext cx="2951157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Beta </a:t>
            </a:r>
            <a:r>
              <a:rPr lang="en-NZ" sz="24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1.10</a:t>
            </a:r>
            <a:endParaRPr/>
          </a:p>
        </p:txBody>
      </p:sp>
      <p:sp>
        <p:nvSpPr>
          <p:cNvPr id="414" name="Google Shape;414;p24"/>
          <p:cNvSpPr txBox="1"/>
          <p:nvPr/>
        </p:nvSpPr>
        <p:spPr>
          <a:xfrm>
            <a:off x="540154" y="3569575"/>
            <a:ext cx="2096812" cy="58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BBG 10Y Weekly Adj. 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1.186</a:t>
            </a:r>
            <a:endParaRPr/>
          </a:p>
        </p:txBody>
      </p:sp>
      <p:sp>
        <p:nvSpPr>
          <p:cNvPr id="415" name="Google Shape;415;p24"/>
          <p:cNvSpPr txBox="1"/>
          <p:nvPr/>
        </p:nvSpPr>
        <p:spPr>
          <a:xfrm>
            <a:off x="3686137" y="3569574"/>
            <a:ext cx="1621618" cy="58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Damodaran 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0.972</a:t>
            </a:r>
            <a:endParaRPr/>
          </a:p>
        </p:txBody>
      </p:sp>
      <p:sp>
        <p:nvSpPr>
          <p:cNvPr id="416" name="Google Shape;416;p24"/>
          <p:cNvSpPr txBox="1"/>
          <p:nvPr/>
        </p:nvSpPr>
        <p:spPr>
          <a:xfrm>
            <a:off x="3458564" y="4152778"/>
            <a:ext cx="2096812" cy="58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/>
          </a:p>
        </p:txBody>
      </p:sp>
      <p:sp>
        <p:nvSpPr>
          <p:cNvPr id="417" name="Google Shape;417;p24"/>
          <p:cNvSpPr txBox="1"/>
          <p:nvPr/>
        </p:nvSpPr>
        <p:spPr>
          <a:xfrm>
            <a:off x="524643" y="4152779"/>
            <a:ext cx="2096812" cy="58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/>
          </a:p>
        </p:txBody>
      </p:sp>
      <p:cxnSp>
        <p:nvCxnSpPr>
          <p:cNvPr id="418" name="Google Shape;418;p24"/>
          <p:cNvCxnSpPr/>
          <p:nvPr/>
        </p:nvCxnSpPr>
        <p:spPr>
          <a:xfrm>
            <a:off x="3215488" y="3626040"/>
            <a:ext cx="0" cy="100946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24"/>
          <p:cNvSpPr/>
          <p:nvPr/>
        </p:nvSpPr>
        <p:spPr>
          <a:xfrm>
            <a:off x="2185428" y="5102648"/>
            <a:ext cx="7702121" cy="2320350"/>
          </a:xfrm>
          <a:prstGeom prst="roundRect">
            <a:avLst>
              <a:gd fmla="val 16667" name="adj"/>
            </a:avLst>
          </a:prstGeom>
          <a:solidFill>
            <a:srgbClr val="D8D8D8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4"/>
          <p:cNvSpPr txBox="1"/>
          <p:nvPr/>
        </p:nvSpPr>
        <p:spPr>
          <a:xfrm>
            <a:off x="4571500" y="5091789"/>
            <a:ext cx="2988249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Factor </a:t>
            </a:r>
            <a:r>
              <a:rPr b="1" lang="en-NZ" sz="24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0.0033</a:t>
            </a:r>
            <a:endParaRPr/>
          </a:p>
        </p:txBody>
      </p:sp>
      <p:sp>
        <p:nvSpPr>
          <p:cNvPr id="421" name="Google Shape;421;p24"/>
          <p:cNvSpPr/>
          <p:nvPr/>
        </p:nvSpPr>
        <p:spPr>
          <a:xfrm rot="5400000">
            <a:off x="8779595" y="248871"/>
            <a:ext cx="274893" cy="5051118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E1C171">
                <a:alpha val="53725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6095998" y="3131210"/>
            <a:ext cx="206480" cy="179410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E1C171">
                <a:alpha val="53725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4"/>
          <p:cNvSpPr/>
          <p:nvPr/>
        </p:nvSpPr>
        <p:spPr>
          <a:xfrm>
            <a:off x="6391484" y="3008491"/>
            <a:ext cx="5259889" cy="1916820"/>
          </a:xfrm>
          <a:prstGeom prst="roundRect">
            <a:avLst>
              <a:gd fmla="val 16667" name="adj"/>
            </a:avLst>
          </a:prstGeom>
          <a:solidFill>
            <a:srgbClr val="E1C171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6507137" y="3280190"/>
            <a:ext cx="4935464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Asia Pacific – Ex. Japan </a:t>
            </a:r>
            <a:endParaRPr/>
          </a:p>
        </p:txBody>
      </p:sp>
      <p:sp>
        <p:nvSpPr>
          <p:cNvPr id="425" name="Google Shape;425;p24"/>
          <p:cNvSpPr txBox="1"/>
          <p:nvPr/>
        </p:nvSpPr>
        <p:spPr>
          <a:xfrm>
            <a:off x="7374272" y="3835081"/>
            <a:ext cx="3403600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is this appropriate for SKC?</a:t>
            </a:r>
            <a:endParaRPr/>
          </a:p>
        </p:txBody>
      </p:sp>
      <p:pic>
        <p:nvPicPr>
          <p:cNvPr id="426" name="Google Shape;42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9837" y="5393802"/>
            <a:ext cx="7453302" cy="202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431" name="Google Shape;431;p25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-323273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5">
            <a:hlinkClick action="ppaction://hlinksldjump" r:id="rId5"/>
          </p:cNvPr>
          <p:cNvSpPr txBox="1"/>
          <p:nvPr/>
        </p:nvSpPr>
        <p:spPr>
          <a:xfrm>
            <a:off x="2185986" y="-11795"/>
            <a:ext cx="78200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Sensitivity Analysis Error Factor</a:t>
            </a:r>
            <a:endParaRPr/>
          </a:p>
        </p:txBody>
      </p:sp>
      <p:sp>
        <p:nvSpPr>
          <p:cNvPr id="433" name="Google Shape;433;p25"/>
          <p:cNvSpPr/>
          <p:nvPr/>
        </p:nvSpPr>
        <p:spPr>
          <a:xfrm>
            <a:off x="2724727" y="745404"/>
            <a:ext cx="6669439" cy="6454427"/>
          </a:xfrm>
          <a:prstGeom prst="roundRect">
            <a:avLst>
              <a:gd fmla="val 16667" name="adj"/>
            </a:avLst>
          </a:prstGeom>
          <a:solidFill>
            <a:srgbClr val="BFBFBF">
              <a:alpha val="3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0179" y="1085998"/>
            <a:ext cx="5258534" cy="44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7153" y="5766830"/>
            <a:ext cx="5677692" cy="95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440" name="Google Shape;4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761709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41" name="Google Shape;441;p26">
            <a:hlinkClick action="ppaction://hlinksldjump" r:id="rId4"/>
          </p:cNvPr>
          <p:cNvSpPr txBox="1"/>
          <p:nvPr/>
        </p:nvSpPr>
        <p:spPr>
          <a:xfrm>
            <a:off x="2185986" y="401471"/>
            <a:ext cx="78200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Terminal Growth Rate</a:t>
            </a:r>
            <a:endParaRPr/>
          </a:p>
        </p:txBody>
      </p:sp>
      <p:pic>
        <p:nvPicPr>
          <p:cNvPr descr="New Zealand Map" id="442" name="Google Shape;44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3415" y="4462692"/>
            <a:ext cx="1391047" cy="1766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stralia Map PNG Image Transparent" id="443" name="Google Shape;44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5589" y="2211327"/>
            <a:ext cx="2052450" cy="194020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6"/>
          <p:cNvSpPr/>
          <p:nvPr/>
        </p:nvSpPr>
        <p:spPr>
          <a:xfrm>
            <a:off x="791717" y="1856232"/>
            <a:ext cx="2591563" cy="4608576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E1C17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6"/>
          <p:cNvSpPr txBox="1"/>
          <p:nvPr/>
        </p:nvSpPr>
        <p:spPr>
          <a:xfrm>
            <a:off x="1012938" y="1393406"/>
            <a:ext cx="22177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0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GDP Growth Rate</a:t>
            </a:r>
            <a:endParaRPr sz="2000">
              <a:solidFill>
                <a:srgbClr val="E1C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6"/>
          <p:cNvSpPr txBox="1"/>
          <p:nvPr/>
        </p:nvSpPr>
        <p:spPr>
          <a:xfrm>
            <a:off x="1742597" y="2807747"/>
            <a:ext cx="6898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2.10%</a:t>
            </a:r>
            <a:endParaRPr sz="1600">
              <a:solidFill>
                <a:srgbClr val="E1C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6"/>
          <p:cNvSpPr txBox="1"/>
          <p:nvPr/>
        </p:nvSpPr>
        <p:spPr>
          <a:xfrm>
            <a:off x="1714209" y="4783082"/>
            <a:ext cx="7303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2.00%</a:t>
            </a:r>
            <a:endParaRPr sz="1600">
              <a:solidFill>
                <a:srgbClr val="E1C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6"/>
          <p:cNvSpPr/>
          <p:nvPr/>
        </p:nvSpPr>
        <p:spPr>
          <a:xfrm>
            <a:off x="3834505" y="3519889"/>
            <a:ext cx="380373" cy="1281262"/>
          </a:xfrm>
          <a:prstGeom prst="mathMultiply">
            <a:avLst>
              <a:gd fmla="val 23520" name="adj1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6"/>
          <p:cNvSpPr/>
          <p:nvPr/>
        </p:nvSpPr>
        <p:spPr>
          <a:xfrm>
            <a:off x="4666104" y="1856232"/>
            <a:ext cx="2591563" cy="454586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A3D1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6"/>
          <p:cNvSpPr txBox="1"/>
          <p:nvPr/>
        </p:nvSpPr>
        <p:spPr>
          <a:xfrm>
            <a:off x="4853009" y="1393406"/>
            <a:ext cx="22177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0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≈ Sector Weights</a:t>
            </a:r>
            <a:endParaRPr sz="2000">
              <a:solidFill>
                <a:srgbClr val="A3D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6"/>
          <p:cNvSpPr txBox="1"/>
          <p:nvPr/>
        </p:nvSpPr>
        <p:spPr>
          <a:xfrm>
            <a:off x="5021961" y="4901226"/>
            <a:ext cx="6242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0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75%</a:t>
            </a:r>
            <a:endParaRPr sz="2000">
              <a:solidFill>
                <a:srgbClr val="A3D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2" name="Google Shape;452;p26"/>
          <p:cNvGraphicFramePr/>
          <p:nvPr/>
        </p:nvGraphicFramePr>
        <p:xfrm>
          <a:off x="5202674" y="2456628"/>
          <a:ext cx="2048799" cy="1449604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453" name="Google Shape;453;p26"/>
          <p:cNvSpPr txBox="1"/>
          <p:nvPr/>
        </p:nvSpPr>
        <p:spPr>
          <a:xfrm>
            <a:off x="4936722" y="2946246"/>
            <a:ext cx="7094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0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sz="2000">
              <a:solidFill>
                <a:srgbClr val="A3D1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4" name="Google Shape;454;p26"/>
          <p:cNvGraphicFramePr/>
          <p:nvPr/>
        </p:nvGraphicFramePr>
        <p:xfrm>
          <a:off x="5171921" y="4429360"/>
          <a:ext cx="2048799" cy="1449604"/>
        </p:xfrm>
        <a:graphic>
          <a:graphicData uri="http://schemas.openxmlformats.org/drawingml/2006/chart">
            <c:chart r:id="rId8"/>
          </a:graphicData>
        </a:graphic>
      </p:graphicFrame>
      <p:sp>
        <p:nvSpPr>
          <p:cNvPr id="455" name="Google Shape;455;p26"/>
          <p:cNvSpPr/>
          <p:nvPr/>
        </p:nvSpPr>
        <p:spPr>
          <a:xfrm>
            <a:off x="7708893" y="3937713"/>
            <a:ext cx="572440" cy="382897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8540491" y="3430532"/>
            <a:ext cx="276839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8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2.03%</a:t>
            </a:r>
            <a:endParaRPr sz="8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8801865" y="4562672"/>
            <a:ext cx="22374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Terminal Growth Rate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462" name="Google Shape;4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7149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7"/>
          <p:cNvSpPr/>
          <p:nvPr/>
        </p:nvSpPr>
        <p:spPr>
          <a:xfrm>
            <a:off x="622296" y="2275715"/>
            <a:ext cx="11150601" cy="3080165"/>
          </a:xfrm>
          <a:prstGeom prst="roundRect">
            <a:avLst>
              <a:gd fmla="val 16667" name="adj"/>
            </a:avLst>
          </a:prstGeom>
          <a:solidFill>
            <a:srgbClr val="BFBFBF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7"/>
          <p:cNvSpPr/>
          <p:nvPr/>
        </p:nvSpPr>
        <p:spPr>
          <a:xfrm flipH="1" rot="10800000">
            <a:off x="1824133" y="4211241"/>
            <a:ext cx="6054002" cy="152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7"/>
          <p:cNvSpPr txBox="1"/>
          <p:nvPr/>
        </p:nvSpPr>
        <p:spPr>
          <a:xfrm>
            <a:off x="1020134" y="4130475"/>
            <a:ext cx="969098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7.07x</a:t>
            </a:r>
            <a:endParaRPr/>
          </a:p>
        </p:txBody>
      </p:sp>
      <p:sp>
        <p:nvSpPr>
          <p:cNvPr id="466" name="Google Shape;466;p27"/>
          <p:cNvSpPr txBox="1"/>
          <p:nvPr/>
        </p:nvSpPr>
        <p:spPr>
          <a:xfrm>
            <a:off x="7713036" y="4130475"/>
            <a:ext cx="969098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26.32x</a:t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>
            <a:off x="3259230" y="4155771"/>
            <a:ext cx="76200" cy="263340"/>
          </a:xfrm>
          <a:prstGeom prst="rect">
            <a:avLst/>
          </a:prstGeom>
          <a:solidFill>
            <a:srgbClr val="D8D8D8"/>
          </a:solidFill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7"/>
          <p:cNvSpPr/>
          <p:nvPr/>
        </p:nvSpPr>
        <p:spPr>
          <a:xfrm>
            <a:off x="2586131" y="4181067"/>
            <a:ext cx="76200" cy="263340"/>
          </a:xfrm>
          <a:prstGeom prst="rect">
            <a:avLst/>
          </a:prstGeom>
          <a:solidFill>
            <a:srgbClr val="E1C171"/>
          </a:solidFill>
          <a:ln cap="flat" cmpd="sng" w="19050">
            <a:solidFill>
              <a:srgbClr val="99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7"/>
          <p:cNvSpPr txBox="1"/>
          <p:nvPr/>
        </p:nvSpPr>
        <p:spPr>
          <a:xfrm>
            <a:off x="2886738" y="3841839"/>
            <a:ext cx="821184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9.20x</a:t>
            </a:r>
            <a:endParaRPr/>
          </a:p>
        </p:txBody>
      </p:sp>
      <p:sp>
        <p:nvSpPr>
          <p:cNvPr id="470" name="Google Shape;470;p27"/>
          <p:cNvSpPr txBox="1"/>
          <p:nvPr/>
        </p:nvSpPr>
        <p:spPr>
          <a:xfrm>
            <a:off x="2251537" y="4444407"/>
            <a:ext cx="745387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8.00x</a:t>
            </a: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867053" y="4155771"/>
            <a:ext cx="76200" cy="263340"/>
          </a:xfrm>
          <a:prstGeom prst="rect">
            <a:avLst/>
          </a:prstGeom>
          <a:solidFill>
            <a:srgbClr val="D8D8D8"/>
          </a:solidFill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7"/>
          <p:cNvSpPr txBox="1"/>
          <p:nvPr/>
        </p:nvSpPr>
        <p:spPr>
          <a:xfrm>
            <a:off x="4494561" y="3858517"/>
            <a:ext cx="821184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12.09x</a:t>
            </a:r>
            <a:endParaRPr/>
          </a:p>
        </p:txBody>
      </p:sp>
      <p:sp>
        <p:nvSpPr>
          <p:cNvPr id="473" name="Google Shape;473;p27">
            <a:hlinkClick action="ppaction://hlinksldjump" r:id="rId4"/>
          </p:cNvPr>
          <p:cNvSpPr txBox="1"/>
          <p:nvPr/>
        </p:nvSpPr>
        <p:spPr>
          <a:xfrm>
            <a:off x="4731456" y="1293699"/>
            <a:ext cx="29322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Exit Multiple</a:t>
            </a:r>
            <a:endParaRPr/>
          </a:p>
        </p:txBody>
      </p:sp>
      <p:sp>
        <p:nvSpPr>
          <p:cNvPr id="474" name="Google Shape;474;p27"/>
          <p:cNvSpPr txBox="1"/>
          <p:nvPr/>
        </p:nvSpPr>
        <p:spPr>
          <a:xfrm>
            <a:off x="9079972" y="3582222"/>
            <a:ext cx="2214384" cy="1678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Historical Multiple</a:t>
            </a:r>
            <a:endParaRPr/>
          </a:p>
          <a:p>
            <a:pPr indent="0" lvl="0" marL="6286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286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Bloomberg Forecast</a:t>
            </a:r>
            <a:endParaRPr/>
          </a:p>
          <a:p>
            <a:pPr indent="0" lvl="0" marL="6286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286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Chosen multiple</a:t>
            </a:r>
            <a:endParaRPr/>
          </a:p>
          <a:p>
            <a:pPr indent="0" lvl="0" marL="62864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5" name="Google Shape;475;p27"/>
          <p:cNvGraphicFramePr/>
          <p:nvPr/>
        </p:nvGraphicFramePr>
        <p:xfrm>
          <a:off x="838196" y="26650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113005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  <a:gridCol w="552100"/>
              </a:tblGrid>
              <a:tr h="172575">
                <a:tc gridSpan="18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Sensitivity Analysis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003D7A">
                        <a:alpha val="24705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9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Exit Multiple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7.5x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8.5x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9.5x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10.5x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11.5x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12.5x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13.5x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14.5x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15x</a:t>
                      </a:r>
                      <a:endParaRPr b="1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>
                    <a:solidFill>
                      <a:srgbClr val="E1C171">
                        <a:alpha val="24705"/>
                      </a:srgbClr>
                    </a:solidFill>
                  </a:tcPr>
                </a:tc>
              </a:tr>
              <a:tr h="172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DCF 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$1.19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$1.27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$1.34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$1.41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$1.49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$1.56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$1.63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$1.71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$1.78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$1.85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$1.93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$2.00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$2.07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$2.15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$2.22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$2.29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u="none" strike="noStrik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$2.37</a:t>
                      </a:r>
                      <a:endParaRPr b="0" i="0" sz="1200" u="none" strike="noStrik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625" marB="0" marR="8625" marL="8625" anchor="b"/>
                </a:tc>
              </a:tr>
            </a:tbl>
          </a:graphicData>
        </a:graphic>
      </p:graphicFrame>
      <p:sp>
        <p:nvSpPr>
          <p:cNvPr id="476" name="Google Shape;476;p27"/>
          <p:cNvSpPr txBox="1"/>
          <p:nvPr/>
        </p:nvSpPr>
        <p:spPr>
          <a:xfrm>
            <a:off x="4611701" y="5383815"/>
            <a:ext cx="3171789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Gordon Growth: </a:t>
            </a:r>
            <a:r>
              <a:rPr lang="en-NZ" sz="24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$1.29</a:t>
            </a: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3049680" y="3039707"/>
            <a:ext cx="571500" cy="220797"/>
          </a:xfrm>
          <a:prstGeom prst="frame">
            <a:avLst>
              <a:gd fmla="val 125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7"/>
          <p:cNvSpPr txBox="1"/>
          <p:nvPr/>
        </p:nvSpPr>
        <p:spPr>
          <a:xfrm>
            <a:off x="5190615" y="5690255"/>
            <a:ext cx="1810768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Cross Check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483" name="Google Shape;4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7149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8"/>
          <p:cNvSpPr txBox="1"/>
          <p:nvPr/>
        </p:nvSpPr>
        <p:spPr>
          <a:xfrm>
            <a:off x="2185986" y="26393"/>
            <a:ext cx="78200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EBITDA Margin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489" name="Google Shape;4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7149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9">
            <a:hlinkClick action="ppaction://hlinksldjump" r:id="rId4"/>
          </p:cNvPr>
          <p:cNvSpPr txBox="1"/>
          <p:nvPr/>
        </p:nvSpPr>
        <p:spPr>
          <a:xfrm>
            <a:off x="3153014" y="492152"/>
            <a:ext cx="58859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Investment Summary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29"/>
          <p:cNvPicPr preferRelativeResize="0"/>
          <p:nvPr/>
        </p:nvPicPr>
        <p:blipFill rotWithShape="1">
          <a:blip r:embed="rId5">
            <a:alphaModFix amt="75000"/>
          </a:blip>
          <a:srcRect b="29066" l="0" r="2798" t="0"/>
          <a:stretch/>
        </p:blipFill>
        <p:spPr>
          <a:xfrm>
            <a:off x="5855660" y="4018140"/>
            <a:ext cx="5744567" cy="181588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9"/>
          <p:cNvSpPr txBox="1"/>
          <p:nvPr/>
        </p:nvSpPr>
        <p:spPr>
          <a:xfrm>
            <a:off x="591773" y="4018140"/>
            <a:ext cx="512248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Pre- COVID: Horizontal price movement with little significant growth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Post- COVID: Clear negative trend, with no signs of recovery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projection: Based on the past 5 years of date, we anticipate this downward trend to continue due to lack of major announcements or catalysts</a:t>
            </a:r>
            <a:endParaRPr/>
          </a:p>
        </p:txBody>
      </p:sp>
      <p:graphicFrame>
        <p:nvGraphicFramePr>
          <p:cNvPr id="493" name="Google Shape;493;p29"/>
          <p:cNvGraphicFramePr/>
          <p:nvPr/>
        </p:nvGraphicFramePr>
        <p:xfrm>
          <a:off x="474482" y="151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990725"/>
                <a:gridCol w="1194975"/>
                <a:gridCol w="1261850"/>
                <a:gridCol w="1674950"/>
              </a:tblGrid>
              <a:tr h="282925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Figure 10: Return to Risk Ratio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rgbClr val="003D7A">
                        <a:alpha val="24705"/>
                      </a:srgbClr>
                    </a:solidFill>
                  </a:tcPr>
                </a:tc>
                <a:tc hMerge="1"/>
                <a:tc hMerge="1"/>
                <a:tc hMerge="1"/>
              </a:tr>
              <a:tr h="297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Standard Deviation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Alpha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rgbClr val="E1C171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Excess Return/Risk Ratio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rgbClr val="E1C171">
                        <a:alpha val="24705"/>
                      </a:srgbClr>
                    </a:solidFill>
                  </a:tcPr>
                </a:tc>
              </a:tr>
              <a:tr h="282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SKC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-0.01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-0.10%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</a:tr>
              <a:tr h="282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DNA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-0.02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-0.10%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</a:tr>
              <a:tr h="2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TAH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-0.06%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</a:tr>
              <a:tr h="2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SGR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0.11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-0.02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-0.14%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chemeClr val="lt1">
                        <a:alpha val="980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94" name="Google Shape;494;p29"/>
          <p:cNvSpPr/>
          <p:nvPr/>
        </p:nvSpPr>
        <p:spPr>
          <a:xfrm>
            <a:off x="71208900" y="631825"/>
            <a:ext cx="1262063" cy="766763"/>
          </a:xfrm>
          <a:prstGeom prst="frame">
            <a:avLst>
              <a:gd fmla="val 3066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9"/>
          <p:cNvSpPr txBox="1"/>
          <p:nvPr>
            <p:ph idx="1" type="body"/>
          </p:nvPr>
        </p:nvSpPr>
        <p:spPr>
          <a:xfrm>
            <a:off x="6595039" y="1877242"/>
            <a:ext cx="4419601" cy="944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80"/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SKC vs. Peers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80"/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Negative Ratios for All Companies: Indicating a poor risk-to-return payoff historically.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3071699" y="404699"/>
            <a:ext cx="6048602" cy="6048602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3940629" y="3543342"/>
            <a:ext cx="431074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DRIVERS</a:t>
            </a:r>
            <a:endParaRPr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5191887" y="802886"/>
            <a:ext cx="1808226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9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♤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500" name="Google Shape;5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0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0"/>
          <p:cNvSpPr/>
          <p:nvPr/>
        </p:nvSpPr>
        <p:spPr>
          <a:xfrm>
            <a:off x="396241" y="1184522"/>
            <a:ext cx="4041080" cy="2235334"/>
          </a:xfrm>
          <a:prstGeom prst="roundRect">
            <a:avLst>
              <a:gd fmla="val 16667" name="adj"/>
            </a:avLst>
          </a:prstGeom>
          <a:solidFill>
            <a:srgbClr val="BFBFBF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0">
            <a:hlinkClick action="ppaction://hlinksldjump" r:id="rId4"/>
          </p:cNvPr>
          <p:cNvSpPr txBox="1"/>
          <p:nvPr/>
        </p:nvSpPr>
        <p:spPr>
          <a:xfrm>
            <a:off x="2185984" y="218503"/>
            <a:ext cx="78200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Dividend Discount Model</a:t>
            </a:r>
            <a:endParaRPr/>
          </a:p>
        </p:txBody>
      </p:sp>
      <p:sp>
        <p:nvSpPr>
          <p:cNvPr id="503" name="Google Shape;503;p30"/>
          <p:cNvSpPr txBox="1"/>
          <p:nvPr/>
        </p:nvSpPr>
        <p:spPr>
          <a:xfrm>
            <a:off x="1261885" y="1270828"/>
            <a:ext cx="197571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Payout Ratio</a:t>
            </a:r>
            <a:endParaRPr/>
          </a:p>
        </p:txBody>
      </p:sp>
      <p:sp>
        <p:nvSpPr>
          <p:cNvPr id="504" name="Google Shape;504;p30"/>
          <p:cNvSpPr txBox="1"/>
          <p:nvPr/>
        </p:nvSpPr>
        <p:spPr>
          <a:xfrm>
            <a:off x="7581934" y="1184523"/>
            <a:ext cx="1446275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Adj. DPS</a:t>
            </a:r>
            <a:endParaRPr/>
          </a:p>
        </p:txBody>
      </p:sp>
      <p:sp>
        <p:nvSpPr>
          <p:cNvPr id="505" name="Google Shape;505;p30"/>
          <p:cNvSpPr txBox="1"/>
          <p:nvPr/>
        </p:nvSpPr>
        <p:spPr>
          <a:xfrm>
            <a:off x="937041" y="1781865"/>
            <a:ext cx="282305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SKC Dividend Payout Policy</a:t>
            </a:r>
            <a:endParaRPr/>
          </a:p>
        </p:txBody>
      </p:sp>
      <p:sp>
        <p:nvSpPr>
          <p:cNvPr id="506" name="Google Shape;506;p30"/>
          <p:cNvSpPr txBox="1"/>
          <p:nvPr/>
        </p:nvSpPr>
        <p:spPr>
          <a:xfrm>
            <a:off x="419992" y="2158184"/>
            <a:ext cx="64770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/>
          </a:p>
        </p:txBody>
      </p:sp>
      <p:sp>
        <p:nvSpPr>
          <p:cNvPr id="507" name="Google Shape;507;p30"/>
          <p:cNvSpPr txBox="1"/>
          <p:nvPr/>
        </p:nvSpPr>
        <p:spPr>
          <a:xfrm>
            <a:off x="3719041" y="2199644"/>
            <a:ext cx="64770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90%</a:t>
            </a:r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1067693" y="2204210"/>
            <a:ext cx="2692400" cy="26334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2731393" y="2199644"/>
            <a:ext cx="76200" cy="263340"/>
          </a:xfrm>
          <a:prstGeom prst="rect">
            <a:avLst/>
          </a:prstGeom>
          <a:solidFill>
            <a:srgbClr val="E1C171"/>
          </a:solidFill>
          <a:ln cap="flat" cmpd="sng" w="19050">
            <a:solidFill>
              <a:srgbClr val="99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0"/>
          <p:cNvSpPr txBox="1"/>
          <p:nvPr/>
        </p:nvSpPr>
        <p:spPr>
          <a:xfrm>
            <a:off x="2445642" y="2509010"/>
            <a:ext cx="64770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6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/>
          </a:p>
        </p:txBody>
      </p:sp>
      <p:sp>
        <p:nvSpPr>
          <p:cNvPr id="511" name="Google Shape;511;p30"/>
          <p:cNvSpPr txBox="1"/>
          <p:nvPr/>
        </p:nvSpPr>
        <p:spPr>
          <a:xfrm>
            <a:off x="4025441" y="4156133"/>
            <a:ext cx="3822755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Forecasted Dividend PMT</a:t>
            </a:r>
            <a:endParaRPr/>
          </a:p>
        </p:txBody>
      </p:sp>
      <p:graphicFrame>
        <p:nvGraphicFramePr>
          <p:cNvPr id="512" name="Google Shape;512;p30"/>
          <p:cNvGraphicFramePr/>
          <p:nvPr/>
        </p:nvGraphicFramePr>
        <p:xfrm>
          <a:off x="5072922" y="1695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1295400"/>
                <a:gridCol w="2921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2017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2018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2019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2020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2021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2022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2023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2024</a:t>
                      </a:r>
                      <a:endParaRPr b="1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003D7A">
                        <a:alpha val="37647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DPS (cents)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$c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0.200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0.200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0.200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0.700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0.120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0.053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YoY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-0.500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6.000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-1.000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-0.563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Payout Ratio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1.998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0.502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0.879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0.566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0.333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0.636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0.693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DPS Theoretically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$c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0.239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0.079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0.152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0.048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0.038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0.117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0.106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Difference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$c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-0.039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0.121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0.048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0.052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0.662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0.003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strike="noStrike">
                          <a:solidFill>
                            <a:schemeClr val="lt1"/>
                          </a:solidFill>
                        </a:rPr>
                        <a:t>-0.053</a:t>
                      </a:r>
                      <a:endParaRPr b="0" i="0" sz="11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F2F2F2">
                        <a:alpha val="9803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513" name="Google Shape;513;p30"/>
          <p:cNvCxnSpPr/>
          <p:nvPr/>
        </p:nvCxnSpPr>
        <p:spPr>
          <a:xfrm>
            <a:off x="5066614" y="3168897"/>
            <a:ext cx="268749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4" name="Google Shape;514;p30"/>
          <p:cNvCxnSpPr/>
          <p:nvPr/>
        </p:nvCxnSpPr>
        <p:spPr>
          <a:xfrm>
            <a:off x="8878824" y="3153187"/>
            <a:ext cx="265839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p30"/>
          <p:cNvSpPr txBox="1"/>
          <p:nvPr/>
        </p:nvSpPr>
        <p:spPr>
          <a:xfrm>
            <a:off x="7292675" y="2879284"/>
            <a:ext cx="2024791" cy="531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Adj. Factor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rgbClr val="A3D1FF"/>
                </a:solidFill>
                <a:latin typeface="Arial"/>
                <a:ea typeface="Arial"/>
                <a:cs typeface="Arial"/>
                <a:sym typeface="Arial"/>
              </a:rPr>
              <a:t>11.3%</a:t>
            </a:r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4860414" y="1148750"/>
            <a:ext cx="6935345" cy="2323029"/>
          </a:xfrm>
          <a:prstGeom prst="roundRect">
            <a:avLst>
              <a:gd fmla="val 16667" name="adj"/>
            </a:avLst>
          </a:prstGeom>
          <a:solidFill>
            <a:srgbClr val="BFBFBF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0"/>
          <p:cNvSpPr txBox="1"/>
          <p:nvPr/>
        </p:nvSpPr>
        <p:spPr>
          <a:xfrm>
            <a:off x="396241" y="2912652"/>
            <a:ext cx="3899679" cy="55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* Team Consensus set payout ratio at 80%</a:t>
            </a:r>
            <a:endParaRPr/>
          </a:p>
          <a:p>
            <a:pPr indent="0" lvl="0" marL="62864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1C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8" name="Google Shape;518;p30"/>
          <p:cNvGraphicFramePr/>
          <p:nvPr/>
        </p:nvGraphicFramePr>
        <p:xfrm>
          <a:off x="1067693" y="47607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2540000"/>
                <a:gridCol w="609600"/>
                <a:gridCol w="609600"/>
                <a:gridCol w="673100"/>
                <a:gridCol w="647700"/>
                <a:gridCol w="660400"/>
                <a:gridCol w="647700"/>
                <a:gridCol w="647700"/>
                <a:gridCol w="647700"/>
                <a:gridCol w="647700"/>
                <a:gridCol w="647700"/>
                <a:gridCol w="1016000"/>
              </a:tblGrid>
              <a:tr h="146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FY25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FY26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FY27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FY28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FY29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FY30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FY31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FY32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FY33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FY34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Terminal Value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003D7A">
                        <a:alpha val="32941"/>
                      </a:srgbClr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Dividends per Share (DPS) 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0.205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0.210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0.212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0.214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0.217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0.220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0.223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0.226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0.229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1.788</a:t>
                      </a:r>
                      <a:endParaRPr b="1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DPS Growth (g)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857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2.6%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0.8%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1.0%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1.2%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1.5%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1.5%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1.4%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1.5%</a:t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Present Value (PV)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0.000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0.155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0.138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0.121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0.106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0.093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0.082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0.072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0.064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0.056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000" u="none" strike="noStrike">
                          <a:solidFill>
                            <a:schemeClr val="lt1"/>
                          </a:solidFill>
                        </a:rPr>
                        <a:t>0.439</a:t>
                      </a:r>
                      <a:endParaRPr b="0" i="0" sz="1000" u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b"/>
                </a:tc>
              </a:tr>
            </a:tbl>
          </a:graphicData>
        </a:graphic>
      </p:graphicFrame>
      <p:sp>
        <p:nvSpPr>
          <p:cNvPr id="519" name="Google Shape;519;p30"/>
          <p:cNvSpPr txBox="1"/>
          <p:nvPr/>
        </p:nvSpPr>
        <p:spPr>
          <a:xfrm>
            <a:off x="4732404" y="5745682"/>
            <a:ext cx="272719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286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DDM Target: </a:t>
            </a:r>
            <a:r>
              <a:rPr lang="en-NZ" sz="2400">
                <a:solidFill>
                  <a:srgbClr val="E1C171"/>
                </a:solidFill>
                <a:latin typeface="Arial"/>
                <a:ea typeface="Arial"/>
                <a:cs typeface="Arial"/>
                <a:sym typeface="Arial"/>
              </a:rPr>
              <a:t>$1.33</a:t>
            </a:r>
            <a:endParaRPr/>
          </a:p>
        </p:txBody>
      </p:sp>
      <p:cxnSp>
        <p:nvCxnSpPr>
          <p:cNvPr id="520" name="Google Shape;520;p30"/>
          <p:cNvCxnSpPr/>
          <p:nvPr/>
        </p:nvCxnSpPr>
        <p:spPr>
          <a:xfrm rot="10800000">
            <a:off x="0" y="5958048"/>
            <a:ext cx="4565484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30"/>
          <p:cNvCxnSpPr/>
          <p:nvPr/>
        </p:nvCxnSpPr>
        <p:spPr>
          <a:xfrm rot="10800000">
            <a:off x="7626513" y="5871912"/>
            <a:ext cx="4565484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526" name="Google Shape;52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76349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1">
            <a:hlinkClick action="ppaction://hlinksldjump" r:id="rId4"/>
          </p:cNvPr>
          <p:cNvSpPr txBox="1"/>
          <p:nvPr/>
        </p:nvSpPr>
        <p:spPr>
          <a:xfrm>
            <a:off x="2185987" y="615430"/>
            <a:ext cx="78200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Thesis 1: Net Debt/EBITDA</a:t>
            </a:r>
            <a:endParaRPr/>
          </a:p>
        </p:txBody>
      </p:sp>
      <p:graphicFrame>
        <p:nvGraphicFramePr>
          <p:cNvPr id="528" name="Google Shape;528;p31"/>
          <p:cNvGraphicFramePr/>
          <p:nvPr/>
        </p:nvGraphicFramePr>
        <p:xfrm>
          <a:off x="7417404" y="2255376"/>
          <a:ext cx="3881811" cy="2924455"/>
        </p:xfrm>
        <a:graphic>
          <a:graphicData uri="http://schemas.openxmlformats.org/drawingml/2006/chart">
            <c:chart r:id="rId5"/>
          </a:graphicData>
        </a:graphic>
      </p:graphicFrame>
      <p:cxnSp>
        <p:nvCxnSpPr>
          <p:cNvPr id="529" name="Google Shape;529;p31"/>
          <p:cNvCxnSpPr/>
          <p:nvPr/>
        </p:nvCxnSpPr>
        <p:spPr>
          <a:xfrm>
            <a:off x="8100741" y="2542146"/>
            <a:ext cx="827359" cy="0"/>
          </a:xfrm>
          <a:prstGeom prst="straightConnector1">
            <a:avLst/>
          </a:prstGeom>
          <a:noFill/>
          <a:ln cap="flat" cmpd="sng" w="12700">
            <a:solidFill>
              <a:srgbClr val="B478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30" name="Google Shape;530;p31"/>
          <p:cNvCxnSpPr/>
          <p:nvPr/>
        </p:nvCxnSpPr>
        <p:spPr>
          <a:xfrm>
            <a:off x="10072685" y="2542146"/>
            <a:ext cx="823915" cy="0"/>
          </a:xfrm>
          <a:prstGeom prst="straightConnector1">
            <a:avLst/>
          </a:prstGeom>
          <a:noFill/>
          <a:ln cap="flat" cmpd="sng" w="12700">
            <a:solidFill>
              <a:srgbClr val="B478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31" name="Google Shape;531;p31"/>
          <p:cNvSpPr txBox="1"/>
          <p:nvPr/>
        </p:nvSpPr>
        <p:spPr>
          <a:xfrm>
            <a:off x="1007449" y="2594508"/>
            <a:ext cx="551717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NZ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Despite sitting comfortably under their covenant limit of 3.75x, management’s caution my be warranted if the company’s earning challenges are more structural</a:t>
            </a: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than cyclical.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Drivers</a:t>
            </a: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Regulatory changes, shifting consumer behavior, and forecasted reduction in land-based gambling, due to Card –to-Play Mandate.</a:t>
            </a:r>
            <a:br>
              <a:rPr b="0"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536" name="Google Shape;5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8035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2">
            <a:hlinkClick action="ppaction://hlinksldjump" r:id="rId4"/>
          </p:cNvPr>
          <p:cNvSpPr txBox="1"/>
          <p:nvPr/>
        </p:nvSpPr>
        <p:spPr>
          <a:xfrm>
            <a:off x="2185986" y="26393"/>
            <a:ext cx="78200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Thesis 2: Erosion of Cash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2"/>
          <p:cNvSpPr txBox="1"/>
          <p:nvPr/>
        </p:nvSpPr>
        <p:spPr>
          <a:xfrm>
            <a:off x="288991" y="1114050"/>
            <a:ext cx="5894094" cy="209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NZ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Historical: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b="0" i="0" lang="en-NZ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FY 2024 Cash Flow impacted mainly by capital work-in progress of NZICC and HH and weak core performance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Cash flow for FY 2024 ($184M) mainly due to Capex for NZICC and HH ($303M)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Unlevered Cash flows were ($107M) after accounting for core business and various project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2"/>
          <p:cNvSpPr txBox="1"/>
          <p:nvPr/>
        </p:nvSpPr>
        <p:spPr>
          <a:xfrm>
            <a:off x="6095998" y="1116888"/>
            <a:ext cx="5894094" cy="184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NZ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Forecast: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b="0" i="0" lang="en-NZ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FY 2025 unlevered cash </a:t>
            </a: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NZ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expected to be ~$87M mainly by lower Capital expenditure on NZICC ($156M)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Cash flow from core business operations expected to rise slightly  </a:t>
            </a:r>
            <a:endParaRPr b="0" i="0" sz="16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b="0" i="0" lang="en-NZ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NZICC expected completion FY 25</a:t>
            </a:r>
            <a:endParaRPr/>
          </a:p>
        </p:txBody>
      </p:sp>
      <p:graphicFrame>
        <p:nvGraphicFramePr>
          <p:cNvPr id="540" name="Google Shape;540;p32"/>
          <p:cNvGraphicFramePr/>
          <p:nvPr/>
        </p:nvGraphicFramePr>
        <p:xfrm>
          <a:off x="3288573" y="3617439"/>
          <a:ext cx="5202284" cy="3001075"/>
        </p:xfrm>
        <a:graphic>
          <a:graphicData uri="http://schemas.openxmlformats.org/drawingml/2006/chart">
            <c:chart r:id="rId5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545" name="Google Shape;5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7149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3">
            <a:hlinkClick action="ppaction://hlinksldjump" r:id="rId4"/>
          </p:cNvPr>
          <p:cNvSpPr txBox="1"/>
          <p:nvPr/>
        </p:nvSpPr>
        <p:spPr>
          <a:xfrm>
            <a:off x="2185986" y="26393"/>
            <a:ext cx="782002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Thesis 3: A Challenging Regulatory Environment</a:t>
            </a:r>
            <a:endParaRPr/>
          </a:p>
        </p:txBody>
      </p:sp>
      <p:pic>
        <p:nvPicPr>
          <p:cNvPr id="547" name="Google Shape;547;p33"/>
          <p:cNvPicPr preferRelativeResize="0"/>
          <p:nvPr/>
        </p:nvPicPr>
        <p:blipFill rotWithShape="1">
          <a:blip r:embed="rId5">
            <a:alphaModFix amt="64000"/>
          </a:blip>
          <a:srcRect b="0" l="0" r="0" t="0"/>
          <a:stretch/>
        </p:blipFill>
        <p:spPr>
          <a:xfrm>
            <a:off x="5952926" y="4137377"/>
            <a:ext cx="6113399" cy="26063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8" name="Google Shape;548;p33"/>
          <p:cNvGraphicFramePr/>
          <p:nvPr/>
        </p:nvGraphicFramePr>
        <p:xfrm>
          <a:off x="783282" y="4137377"/>
          <a:ext cx="4386362" cy="2631817"/>
        </p:xfrm>
        <a:graphic>
          <a:graphicData uri="http://schemas.openxmlformats.org/drawingml/2006/chart">
            <c:chart r:id="rId6"/>
          </a:graphicData>
        </a:graphic>
      </p:graphicFrame>
      <p:sp>
        <p:nvSpPr>
          <p:cNvPr id="549" name="Google Shape;549;p33"/>
          <p:cNvSpPr txBox="1"/>
          <p:nvPr/>
        </p:nvSpPr>
        <p:spPr>
          <a:xfrm>
            <a:off x="6373841" y="1674127"/>
            <a:ext cx="17272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NZ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SKC NZX Chart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3"/>
          <p:cNvSpPr txBox="1"/>
          <p:nvPr/>
        </p:nvSpPr>
        <p:spPr>
          <a:xfrm>
            <a:off x="661435" y="1701981"/>
            <a:ext cx="4652437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SKC Share price has dropped consistently since COVID-19. Competitors are experiencing a similar trend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Mandatory card to play will negatively impact future revenues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Online gaming is increasing; however, this currently makes up only a minor portion of SKC’s revenue</a:t>
            </a:r>
            <a:endParaRPr/>
          </a:p>
        </p:txBody>
      </p:sp>
      <p:pic>
        <p:nvPicPr>
          <p:cNvPr id="551" name="Google Shape;551;p33"/>
          <p:cNvPicPr preferRelativeResize="0"/>
          <p:nvPr/>
        </p:nvPicPr>
        <p:blipFill rotWithShape="1">
          <a:blip r:embed="rId7">
            <a:alphaModFix amt="79000"/>
          </a:blip>
          <a:srcRect b="0" l="0" r="0" t="0"/>
          <a:stretch/>
        </p:blipFill>
        <p:spPr>
          <a:xfrm>
            <a:off x="5922431" y="1804932"/>
            <a:ext cx="6143894" cy="222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556" name="Google Shape;5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7149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4">
            <a:hlinkClick action="ppaction://hlinksldjump" r:id="rId4"/>
          </p:cNvPr>
          <p:cNvSpPr txBox="1"/>
          <p:nvPr/>
        </p:nvSpPr>
        <p:spPr>
          <a:xfrm>
            <a:off x="1397793" y="709432"/>
            <a:ext cx="93964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Thesis 3: Online Gaming Projections</a:t>
            </a:r>
            <a:endParaRPr/>
          </a:p>
        </p:txBody>
      </p:sp>
      <p:pic>
        <p:nvPicPr>
          <p:cNvPr id="558" name="Google Shape;558;p34"/>
          <p:cNvPicPr preferRelativeResize="0"/>
          <p:nvPr/>
        </p:nvPicPr>
        <p:blipFill rotWithShape="1">
          <a:blip r:embed="rId5">
            <a:alphaModFix amt="89000"/>
          </a:blip>
          <a:srcRect b="0" l="0" r="0" t="0"/>
          <a:stretch/>
        </p:blipFill>
        <p:spPr>
          <a:xfrm>
            <a:off x="2402253" y="1853606"/>
            <a:ext cx="7387491" cy="396076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4"/>
          <p:cNvSpPr/>
          <p:nvPr/>
        </p:nvSpPr>
        <p:spPr>
          <a:xfrm>
            <a:off x="4236271" y="3001535"/>
            <a:ext cx="5553473" cy="146304"/>
          </a:xfrm>
          <a:prstGeom prst="frame">
            <a:avLst>
              <a:gd fmla="val 12500" name="adj1"/>
            </a:avLst>
          </a:prstGeom>
          <a:solidFill>
            <a:srgbClr val="E1C171"/>
          </a:solidFill>
          <a:ln cap="flat" cmpd="sng" w="19050">
            <a:solidFill>
              <a:srgbClr val="E1C17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4"/>
          <p:cNvSpPr/>
          <p:nvPr/>
        </p:nvSpPr>
        <p:spPr>
          <a:xfrm>
            <a:off x="4236271" y="4789856"/>
            <a:ext cx="5553473" cy="146304"/>
          </a:xfrm>
          <a:prstGeom prst="frame">
            <a:avLst>
              <a:gd fmla="val 12500" name="adj1"/>
            </a:avLst>
          </a:prstGeom>
          <a:solidFill>
            <a:srgbClr val="E1C171"/>
          </a:solidFill>
          <a:ln cap="flat" cmpd="sng" w="9525">
            <a:solidFill>
              <a:srgbClr val="E1C17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five-day closure 'extremely significant' reminder of casino's  obligations | RNZ News" id="565" name="Google Shape;5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7149"/>
            <a:ext cx="12191999" cy="76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>
            <a:hlinkClick action="ppaction://hlinksldjump" r:id="rId4"/>
          </p:cNvPr>
          <p:cNvSpPr txBox="1"/>
          <p:nvPr/>
        </p:nvSpPr>
        <p:spPr>
          <a:xfrm>
            <a:off x="1233486" y="140693"/>
            <a:ext cx="939641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Economic Forecasts and Business Confidence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5313" y="1778177"/>
            <a:ext cx="8981374" cy="194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7161" y="4283009"/>
            <a:ext cx="42576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KYCITY - Auckland Entertainment | Heart of the City" id="129" name="Google Shape;129;p4"/>
          <p:cNvPicPr preferRelativeResize="0"/>
          <p:nvPr/>
        </p:nvPicPr>
        <p:blipFill rotWithShape="1">
          <a:blip r:embed="rId3">
            <a:alphaModFix/>
          </a:blip>
          <a:srcRect b="26972" l="0" r="1" t="17826"/>
          <a:stretch/>
        </p:blipFill>
        <p:spPr>
          <a:xfrm>
            <a:off x="-1" y="0"/>
            <a:ext cx="12424229" cy="685828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/>
          <p:nvPr/>
        </p:nvSpPr>
        <p:spPr>
          <a:xfrm>
            <a:off x="-5247483" y="-11245458"/>
            <a:ext cx="24767665" cy="24767665"/>
          </a:xfrm>
          <a:prstGeom prst="ellipse">
            <a:avLst/>
          </a:prstGeom>
          <a:solidFill>
            <a:srgbClr val="030303">
              <a:alpha val="83921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5055644" y="1138375"/>
            <a:ext cx="20807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DRIVERS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5609375" y="-108120"/>
            <a:ext cx="97324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♤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3677318" y="1984054"/>
            <a:ext cx="5233280" cy="896320"/>
          </a:xfrm>
          <a:prstGeom prst="roundRect">
            <a:avLst>
              <a:gd fmla="val 16667" name="adj"/>
            </a:avLst>
          </a:prstGeom>
          <a:solidFill>
            <a:srgbClr val="003D7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3677317" y="3416581"/>
            <a:ext cx="5233280" cy="896320"/>
          </a:xfrm>
          <a:prstGeom prst="roundRect">
            <a:avLst>
              <a:gd fmla="val 16667" name="adj"/>
            </a:avLst>
          </a:prstGeom>
          <a:solidFill>
            <a:srgbClr val="E1C171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677317" y="4849108"/>
            <a:ext cx="5233280" cy="896320"/>
          </a:xfrm>
          <a:prstGeom prst="roundRect">
            <a:avLst>
              <a:gd fmla="val 16667" name="adj"/>
            </a:avLst>
          </a:prstGeom>
          <a:solidFill>
            <a:srgbClr val="A5A5A5">
              <a:alpha val="2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3677317" y="2249032"/>
            <a:ext cx="5233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Conservative Stance to Capital Management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3677317" y="3669320"/>
            <a:ext cx="5233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Erosion of Cash Poses a Threat to the Firm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998418" y="5112602"/>
            <a:ext cx="4591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Regulatory Environment Poses Challenges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3071698" y="404699"/>
            <a:ext cx="6048602" cy="6048602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2686530" y="4061460"/>
            <a:ext cx="681893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5222907" y="1288435"/>
            <a:ext cx="1746183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9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🂾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RAND BY SKYCITY | UPDATED 2024 Hotel Reviews &amp; Price Comparison  (Auckland Central, New Zealand) - Tripadvisor" id="150" name="Google Shape;150;p6"/>
          <p:cNvPicPr preferRelativeResize="0"/>
          <p:nvPr/>
        </p:nvPicPr>
        <p:blipFill rotWithShape="1">
          <a:blip r:embed="rId3">
            <a:alphaModFix/>
          </a:blip>
          <a:srcRect b="7843" l="0" r="0" t="7842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/>
          <p:nvPr/>
        </p:nvSpPr>
        <p:spPr>
          <a:xfrm>
            <a:off x="-2201595" y="-5231911"/>
            <a:ext cx="16897617" cy="16897617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2927831" y="1615823"/>
            <a:ext cx="68189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DESCRIPTION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5623881" y="184665"/>
            <a:ext cx="9442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🂾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752960" y="2851918"/>
            <a:ext cx="706257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⮚"/>
            </a:pPr>
            <a:r>
              <a:rPr lang="en-NZ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Four entertainment precincts: </a:t>
            </a:r>
            <a:r>
              <a:rPr i="0" lang="en-NZ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Auckland</a:t>
            </a:r>
            <a:r>
              <a:rPr b="0" i="0" lang="en-NZ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Hamilton, Queenstown and Adelaide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⮚"/>
            </a:pPr>
            <a:r>
              <a:rPr lang="en-NZ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SkyCity owns and operates casinos, hotels, bars, restaurants, convention centres and tourist attractions </a:t>
            </a:r>
            <a:endParaRPr b="0" i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⮚"/>
            </a:pPr>
            <a:r>
              <a:rPr lang="en-NZ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SkyCity also operates an online casino based out of Malta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⮚"/>
            </a:pPr>
            <a:r>
              <a:rPr b="0" i="0" lang="en-NZ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SKC is the only publicly listed casino operator in New Zealand</a:t>
            </a:r>
            <a:br>
              <a:rPr lang="en-NZ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5" name="Google Shape;155;p6"/>
          <p:cNvGraphicFramePr/>
          <p:nvPr/>
        </p:nvGraphicFramePr>
        <p:xfrm>
          <a:off x="8136088" y="2643712"/>
          <a:ext cx="3221361" cy="3070528"/>
        </p:xfrm>
        <a:graphic>
          <a:graphicData uri="http://schemas.openxmlformats.org/drawingml/2006/chart">
            <c:chart r:id="rId4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/>
          <p:nvPr/>
        </p:nvSpPr>
        <p:spPr>
          <a:xfrm>
            <a:off x="3071699" y="404699"/>
            <a:ext cx="6048602" cy="6048602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3531560" y="3331942"/>
            <a:ext cx="512887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5178356" y="876867"/>
            <a:ext cx="1835279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9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♧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yCity making 200 staff redundant" id="167" name="Google Shape;167;p8"/>
          <p:cNvPicPr preferRelativeResize="0"/>
          <p:nvPr/>
        </p:nvPicPr>
        <p:blipFill rotWithShape="1">
          <a:blip r:embed="rId3">
            <a:alphaModFix/>
          </a:blip>
          <a:srcRect b="7839" l="0" r="0" t="7851"/>
          <a:stretch/>
        </p:blipFill>
        <p:spPr>
          <a:xfrm>
            <a:off x="1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2952426" y="1046343"/>
            <a:ext cx="68103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PRICE PERFORMANCE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5552734" y="-147829"/>
            <a:ext cx="1023031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♧</a:t>
            </a:r>
            <a:endParaRPr/>
          </a:p>
        </p:txBody>
      </p:sp>
      <p:cxnSp>
        <p:nvCxnSpPr>
          <p:cNvPr id="170" name="Google Shape;170;p8"/>
          <p:cNvCxnSpPr/>
          <p:nvPr/>
        </p:nvCxnSpPr>
        <p:spPr>
          <a:xfrm>
            <a:off x="127000" y="1797127"/>
            <a:ext cx="1187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8"/>
          <p:cNvCxnSpPr/>
          <p:nvPr/>
        </p:nvCxnSpPr>
        <p:spPr>
          <a:xfrm>
            <a:off x="1098550" y="2044700"/>
            <a:ext cx="9931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8"/>
          <p:cNvSpPr txBox="1"/>
          <p:nvPr/>
        </p:nvSpPr>
        <p:spPr>
          <a:xfrm>
            <a:off x="352118" y="3178416"/>
            <a:ext cx="5200616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SKC stock crashed due to COVID-19 panic starting in January 2020, then began to recover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4">
            <a:alphaModFix amt="79000"/>
          </a:blip>
          <a:srcRect b="0" l="0" r="0" t="0"/>
          <a:stretch/>
        </p:blipFill>
        <p:spPr>
          <a:xfrm>
            <a:off x="5695988" y="3118582"/>
            <a:ext cx="6143894" cy="222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 rot="3217724">
            <a:off x="7780537" y="2945352"/>
            <a:ext cx="154027" cy="62240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3D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8094980" y="2641968"/>
            <a:ext cx="21615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AUSTRAC Investigation Begins 7 June 2021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8"/>
          <p:cNvCxnSpPr/>
          <p:nvPr/>
        </p:nvCxnSpPr>
        <p:spPr>
          <a:xfrm>
            <a:off x="7642860" y="3537155"/>
            <a:ext cx="3931920" cy="1389225"/>
          </a:xfrm>
          <a:prstGeom prst="straightConnector1">
            <a:avLst/>
          </a:prstGeom>
          <a:noFill/>
          <a:ln cap="flat" cmpd="sng" w="19050">
            <a:solidFill>
              <a:srgbClr val="FF0000">
                <a:alpha val="48627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" name="Google Shape;177;p8"/>
          <p:cNvSpPr txBox="1"/>
          <p:nvPr/>
        </p:nvSpPr>
        <p:spPr>
          <a:xfrm>
            <a:off x="352118" y="4009372"/>
            <a:ext cx="5200616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However, the Australian Transaction Reports and Analysis Centre (AUSTRAC) began to investigate SkyCity during 2021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RAND BY SKYCITY | UPDATED 2024 Hotel Reviews &amp; Price Comparison  (Auckland Central, New Zealand) - Tripadvisor" id="182" name="Google Shape;182;p9"/>
          <p:cNvPicPr preferRelativeResize="0"/>
          <p:nvPr/>
        </p:nvPicPr>
        <p:blipFill rotWithShape="1">
          <a:blip r:embed="rId3">
            <a:alphaModFix/>
          </a:blip>
          <a:srcRect b="7842" l="0" r="0" t="784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/>
          <p:nvPr/>
        </p:nvSpPr>
        <p:spPr>
          <a:xfrm>
            <a:off x="-2352809" y="-5353184"/>
            <a:ext cx="16897617" cy="16897617"/>
          </a:xfrm>
          <a:prstGeom prst="ellipse">
            <a:avLst/>
          </a:prstGeom>
          <a:solidFill>
            <a:srgbClr val="030303">
              <a:alpha val="20000"/>
            </a:srgbClr>
          </a:solidFill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4" name="Google Shape;184;p9"/>
          <p:cNvGraphicFramePr/>
          <p:nvPr/>
        </p:nvGraphicFramePr>
        <p:xfrm>
          <a:off x="5680746" y="2782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{84BE5DFB-CE0F-4703-9873-2B3FC5F3FD46}</a:tableStyleId>
              </a:tblPr>
              <a:tblGrid>
                <a:gridCol w="2264525"/>
                <a:gridCol w="2159600"/>
                <a:gridCol w="1205075"/>
              </a:tblGrid>
              <a:tr h="21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Regulatory Breach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E1C171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E1C171">
                        <a:alpha val="3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solidFill>
                      <a:srgbClr val="E1C171">
                        <a:alpha val="33725"/>
                      </a:srgb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Anti-money Laundering Breach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$4.16M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25/09/2024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265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Vulnerable player loses $1m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5-day closure ($5M loss)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9/09/2024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Breaching its own host responsibility programme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7-day closure ($5M loss)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21/08/2024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Breaches relating to its harm minimisation obligations. DIA investigation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5-day voluntary closure of gambling operations ($5M loss)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18/07/2024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AML breaches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$73.6M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17/05/2024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Money Laundering Laws in NZ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SKC agreed to pay a nearly $4 million fine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21/02/2024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Regulatory compliance issues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$13.8M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21/02/2024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sp>
        <p:nvSpPr>
          <p:cNvPr id="185" name="Google Shape;185;p9"/>
          <p:cNvSpPr txBox="1"/>
          <p:nvPr/>
        </p:nvSpPr>
        <p:spPr>
          <a:xfrm>
            <a:off x="1098550" y="2757904"/>
            <a:ext cx="3841809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SkyCity has faced several fines and closures this year alone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⮚"/>
            </a:pPr>
            <a:r>
              <a:rPr lang="en-NZ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$73.6 million for Anti-Money Laundering breaches at SkyCity Adelaide</a:t>
            </a:r>
            <a:endParaRPr b="0" i="0" sz="16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1762125" y="1001289"/>
            <a:ext cx="97631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REGULATORY BREACHES AND FINES 2024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5552734" y="-147829"/>
            <a:ext cx="1023031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♧</a:t>
            </a:r>
            <a:endParaRPr/>
          </a:p>
        </p:txBody>
      </p:sp>
      <p:cxnSp>
        <p:nvCxnSpPr>
          <p:cNvPr id="188" name="Google Shape;188;p9"/>
          <p:cNvCxnSpPr/>
          <p:nvPr/>
        </p:nvCxnSpPr>
        <p:spPr>
          <a:xfrm>
            <a:off x="127000" y="1797127"/>
            <a:ext cx="1187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9"/>
          <p:cNvCxnSpPr/>
          <p:nvPr/>
        </p:nvCxnSpPr>
        <p:spPr>
          <a:xfrm>
            <a:off x="1098550" y="2044700"/>
            <a:ext cx="9931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2024-09-25T05:56:41Z</dcterms:created>
  <dc:creator>Joshua Gomez</dc:creator>
</cp:coreProperties>
</file>